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1" r:id="rId2"/>
    <p:sldId id="258" r:id="rId3"/>
    <p:sldId id="259" r:id="rId4"/>
    <p:sldId id="263"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78" r:id="rId23"/>
    <p:sldId id="262" r:id="rId24"/>
    <p:sldId id="282" r:id="rId25"/>
    <p:sldId id="283" r:id="rId26"/>
    <p:sldId id="284" r:id="rId27"/>
    <p:sldId id="289" r:id="rId28"/>
    <p:sldId id="290" r:id="rId29"/>
    <p:sldId id="285" r:id="rId30"/>
    <p:sldId id="286" r:id="rId31"/>
    <p:sldId id="287" r:id="rId32"/>
    <p:sldId id="288"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5"/>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ED25-5806-864C-A034-FC7ABBF4CD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83D927-5359-3543-8A3A-1188A62CCC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352C87-F393-BB48-87BA-E5767CE56EA2}"/>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94D42B2F-BFD1-BA45-8E8E-0F76D3CA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97534-AEC1-A94C-867A-9ABEEA5A80B9}"/>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55148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3391-52C2-894F-91CF-D9FBD6F83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E2B854-7538-5446-92CD-51D71EC985C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1E4D8-267A-AF4F-A03C-AF4114C1996D}"/>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C30B6165-6BE1-9A49-B6EE-C6E0C0507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DB2B2-4743-4043-8BD3-1BD561ADE8AC}"/>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604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0692AC-BDD6-EC40-8057-3C0BDCF447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C774A5-819E-B34B-B69D-CBE109C4597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E318F-01D5-A745-9327-4A118907EA09}"/>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E937A8EF-79DD-FF44-904F-491AD72A6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A7FB2-257A-494E-BA2C-CEBC20F3239E}"/>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35836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ADFAD-9035-A444-A8F3-A41C6E04A3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F5279-E929-1C4F-85F0-AB94EFD0A1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D0BC-2B65-5F4E-9264-8A64359AE525}"/>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6D2B1EF2-23AB-4A41-BD8F-D0A68FEC2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3267-31A6-5149-9005-47FAB264DDC2}"/>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20682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3A1A-0F24-0D49-A020-969E096ECC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D6A14-297E-6741-B6AE-B9A4BFE2D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EF67AE-1712-444D-B570-7AFC27FC715C}"/>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1E03DB8F-BE8A-5243-A98F-E4E393825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912C7-EB0D-2944-ACD5-99FE508182FC}"/>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116630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3115-0496-FB41-9B11-25FC7B26A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B36CBB-8607-E14F-8C11-CFD53CD831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172134-FB10-274D-AE1F-0BA8ADBD5F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FBC47-719D-6C40-8E4E-F457A74EC917}"/>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6" name="Footer Placeholder 5">
            <a:extLst>
              <a:ext uri="{FF2B5EF4-FFF2-40B4-BE49-F238E27FC236}">
                <a16:creationId xmlns:a16="http://schemas.microsoft.com/office/drawing/2014/main" id="{64A2726A-8970-664F-849A-161745045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6C3F8-A84D-F145-88FD-9DA6726EA978}"/>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223510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5686-B95C-B14C-B7B6-5E4D749B12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5F95E3-4831-7941-9C81-EE0B88223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A8A987-A110-034C-8F57-4A77C29706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931128-E9F3-404C-96AB-99D52CA91A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3FCE5B-45D3-2D45-8D3D-F2EA6C2415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173AD-B2B2-4746-B378-F0FDDA7939BE}"/>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8" name="Footer Placeholder 7">
            <a:extLst>
              <a:ext uri="{FF2B5EF4-FFF2-40B4-BE49-F238E27FC236}">
                <a16:creationId xmlns:a16="http://schemas.microsoft.com/office/drawing/2014/main" id="{1E48B0F7-7793-D94C-BE95-A66456DF35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C9C94-F570-F84D-85D4-7C23410609FD}"/>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269795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2832-B797-6F4D-90BC-135800E925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6167D-E2DD-8144-BDC5-BE388FE530CA}"/>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4" name="Footer Placeholder 3">
            <a:extLst>
              <a:ext uri="{FF2B5EF4-FFF2-40B4-BE49-F238E27FC236}">
                <a16:creationId xmlns:a16="http://schemas.microsoft.com/office/drawing/2014/main" id="{05CFC032-7FF9-F543-B2AF-891CDC177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9A6666-B2C6-3246-B431-E80CE71D93B7}"/>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3252310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66ABC-A6A6-1E44-A73C-C4355F7A053F}"/>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3" name="Footer Placeholder 2">
            <a:extLst>
              <a:ext uri="{FF2B5EF4-FFF2-40B4-BE49-F238E27FC236}">
                <a16:creationId xmlns:a16="http://schemas.microsoft.com/office/drawing/2014/main" id="{FD424AF8-E074-D441-9F88-862A2DB36A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A4CD67-C593-1348-B924-5B4E3D0B0758}"/>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41461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DC3D-C342-1844-8601-506F10213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A1A788-196E-0246-A387-53E350737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255B8-2130-B347-8DE2-43273E1DA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1D004C-EDF3-1847-BC46-D7897D836C2E}"/>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6" name="Footer Placeholder 5">
            <a:extLst>
              <a:ext uri="{FF2B5EF4-FFF2-40B4-BE49-F238E27FC236}">
                <a16:creationId xmlns:a16="http://schemas.microsoft.com/office/drawing/2014/main" id="{C1A74F31-F23A-0C46-B4A0-F425F8392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E5606-BEF2-BC45-B7D1-D430352417F9}"/>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371481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89EF-DF6B-7B4F-9AB9-F1BBC8A10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CB799-E88E-954E-94C3-B2F7981890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DBC614-9D37-4642-95BD-02587FA817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8B3135-A5B4-544C-8547-8E83C418095B}"/>
              </a:ext>
            </a:extLst>
          </p:cNvPr>
          <p:cNvSpPr>
            <a:spLocks noGrp="1"/>
          </p:cNvSpPr>
          <p:nvPr>
            <p:ph type="dt" sz="half" idx="10"/>
          </p:nvPr>
        </p:nvSpPr>
        <p:spPr/>
        <p:txBody>
          <a:bodyPr/>
          <a:lstStyle/>
          <a:p>
            <a:fld id="{88E49D8F-E1DA-CA47-B3F4-915B4ACFD2F5}" type="datetimeFigureOut">
              <a:rPr lang="en-US" smtClean="0"/>
              <a:t>5/26/19</a:t>
            </a:fld>
            <a:endParaRPr lang="en-US"/>
          </a:p>
        </p:txBody>
      </p:sp>
      <p:sp>
        <p:nvSpPr>
          <p:cNvPr id="6" name="Footer Placeholder 5">
            <a:extLst>
              <a:ext uri="{FF2B5EF4-FFF2-40B4-BE49-F238E27FC236}">
                <a16:creationId xmlns:a16="http://schemas.microsoft.com/office/drawing/2014/main" id="{C72830E5-AC43-644E-B4BD-5F8CE0E81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9927-74DF-6B4C-B3F5-CC89114F399A}"/>
              </a:ext>
            </a:extLst>
          </p:cNvPr>
          <p:cNvSpPr>
            <a:spLocks noGrp="1"/>
          </p:cNvSpPr>
          <p:nvPr>
            <p:ph type="sldNum" sz="quarter" idx="12"/>
          </p:nvPr>
        </p:nvSpPr>
        <p:spPr/>
        <p:txBody>
          <a:bodyPr/>
          <a:lstStyle/>
          <a:p>
            <a:fld id="{7DD745C2-38BC-A648-8CF2-29D31EC76CEF}" type="slidenum">
              <a:rPr lang="en-US" smtClean="0"/>
              <a:t>‹#›</a:t>
            </a:fld>
            <a:endParaRPr lang="en-US"/>
          </a:p>
        </p:txBody>
      </p:sp>
    </p:spTree>
    <p:extLst>
      <p:ext uri="{BB962C8B-B14F-4D97-AF65-F5344CB8AC3E}">
        <p14:creationId xmlns:p14="http://schemas.microsoft.com/office/powerpoint/2010/main" val="108174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36D412-AFEF-EF42-B5AA-30EBE4D230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87F743-51D4-1C45-A4A3-B29C5143F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AD423-BBD1-3B44-9AE0-3F3F9E6B9D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49D8F-E1DA-CA47-B3F4-915B4ACFD2F5}" type="datetimeFigureOut">
              <a:rPr lang="en-US" smtClean="0"/>
              <a:t>5/26/19</a:t>
            </a:fld>
            <a:endParaRPr lang="en-US"/>
          </a:p>
        </p:txBody>
      </p:sp>
      <p:sp>
        <p:nvSpPr>
          <p:cNvPr id="5" name="Footer Placeholder 4">
            <a:extLst>
              <a:ext uri="{FF2B5EF4-FFF2-40B4-BE49-F238E27FC236}">
                <a16:creationId xmlns:a16="http://schemas.microsoft.com/office/drawing/2014/main" id="{0CCF9C23-E96D-0946-830B-B637BA921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3ABE13-6B44-C443-BF2D-9DC602CDF4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745C2-38BC-A648-8CF2-29D31EC76CEF}" type="slidenum">
              <a:rPr lang="en-US" smtClean="0"/>
              <a:t>‹#›</a:t>
            </a:fld>
            <a:endParaRPr lang="en-US"/>
          </a:p>
        </p:txBody>
      </p:sp>
    </p:spTree>
    <p:extLst>
      <p:ext uri="{BB962C8B-B14F-4D97-AF65-F5344CB8AC3E}">
        <p14:creationId xmlns:p14="http://schemas.microsoft.com/office/powerpoint/2010/main" val="1872936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Saishruthi/LogisticRegression_Vectorized_Implementation/blob/master/Logistic_Regression.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s.stanford.edu/~karpathy/svmjs/demo/"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abs/1603.0275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1603.0275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6186-4D56-B94D-93FD-228836928E52}"/>
              </a:ext>
            </a:extLst>
          </p:cNvPr>
          <p:cNvSpPr>
            <a:spLocks noGrp="1"/>
          </p:cNvSpPr>
          <p:nvPr>
            <p:ph type="ctrTitle"/>
          </p:nvPr>
        </p:nvSpPr>
        <p:spPr>
          <a:xfrm>
            <a:off x="833120" y="1122363"/>
            <a:ext cx="3200400" cy="2387600"/>
          </a:xfrm>
        </p:spPr>
        <p:txBody>
          <a:bodyPr>
            <a:normAutofit/>
          </a:bodyPr>
          <a:lstStyle/>
          <a:p>
            <a:pPr algn="l"/>
            <a:r>
              <a:rPr lang="en-US" altLang="zh-CN" sz="3600" dirty="0">
                <a:solidFill>
                  <a:srgbClr val="C00000"/>
                </a:solidFill>
              </a:rPr>
              <a:t>Artificial</a:t>
            </a:r>
            <a:r>
              <a:rPr lang="zh-CN" altLang="en-US" sz="3600" dirty="0">
                <a:solidFill>
                  <a:srgbClr val="C00000"/>
                </a:solidFill>
              </a:rPr>
              <a:t> </a:t>
            </a:r>
            <a:r>
              <a:rPr lang="en-US" altLang="zh-CN" sz="3600" dirty="0">
                <a:solidFill>
                  <a:srgbClr val="C00000"/>
                </a:solidFill>
              </a:rPr>
              <a:t>Intelligence</a:t>
            </a:r>
            <a:r>
              <a:rPr lang="zh-CN" altLang="en-US" sz="3600" dirty="0">
                <a:solidFill>
                  <a:srgbClr val="C00000"/>
                </a:solidFill>
              </a:rPr>
              <a:t> </a:t>
            </a:r>
            <a:r>
              <a:rPr lang="en-US" altLang="zh-CN" sz="3600" dirty="0">
                <a:solidFill>
                  <a:srgbClr val="C00000"/>
                </a:solidFill>
              </a:rPr>
              <a:t>For</a:t>
            </a:r>
            <a:r>
              <a:rPr lang="zh-CN" altLang="en-US" sz="3600" dirty="0">
                <a:solidFill>
                  <a:srgbClr val="C00000"/>
                </a:solidFill>
              </a:rPr>
              <a:t> </a:t>
            </a:r>
            <a:r>
              <a:rPr lang="en-US" altLang="zh-CN" sz="3600" dirty="0">
                <a:solidFill>
                  <a:srgbClr val="C00000"/>
                </a:solidFill>
              </a:rPr>
              <a:t>NLP</a:t>
            </a:r>
            <a:r>
              <a:rPr lang="zh-CN" altLang="en-US" sz="3600" dirty="0">
                <a:solidFill>
                  <a:srgbClr val="C00000"/>
                </a:solidFill>
              </a:rPr>
              <a:t>  </a:t>
            </a:r>
            <a:br>
              <a:rPr lang="en-US" altLang="zh-CN" sz="3600" dirty="0">
                <a:solidFill>
                  <a:srgbClr val="C00000"/>
                </a:solidFill>
              </a:rPr>
            </a:br>
            <a:r>
              <a:rPr lang="en-US" altLang="zh-CN" sz="3600" dirty="0">
                <a:solidFill>
                  <a:srgbClr val="C00000"/>
                </a:solidFill>
              </a:rPr>
              <a:t>Lesson-</a:t>
            </a:r>
            <a:r>
              <a:rPr lang="zh-CN" altLang="en-US" sz="3600" dirty="0">
                <a:solidFill>
                  <a:srgbClr val="C00000"/>
                </a:solidFill>
              </a:rPr>
              <a:t> </a:t>
            </a:r>
            <a:r>
              <a:rPr lang="en-US" altLang="zh-CN" sz="3600" dirty="0">
                <a:solidFill>
                  <a:srgbClr val="C00000"/>
                </a:solidFill>
              </a:rPr>
              <a:t>08</a:t>
            </a:r>
            <a:r>
              <a:rPr lang="zh-CN" altLang="en-US" sz="3600" dirty="0">
                <a:solidFill>
                  <a:srgbClr val="C00000"/>
                </a:solidFill>
              </a:rPr>
              <a:t> </a:t>
            </a:r>
            <a:r>
              <a:rPr lang="en-US" altLang="zh-CN" sz="3600" dirty="0">
                <a:solidFill>
                  <a:srgbClr val="C00000"/>
                </a:solidFill>
              </a:rPr>
              <a:t>-</a:t>
            </a:r>
            <a:r>
              <a:rPr lang="zh-CN" altLang="en-US" sz="3600" dirty="0">
                <a:solidFill>
                  <a:srgbClr val="C00000"/>
                </a:solidFill>
              </a:rPr>
              <a:t> </a:t>
            </a:r>
            <a:r>
              <a:rPr lang="en-US" altLang="zh-CN" sz="3600" dirty="0">
                <a:solidFill>
                  <a:srgbClr val="C00000"/>
                </a:solidFill>
              </a:rPr>
              <a:t>09</a:t>
            </a:r>
            <a:endParaRPr lang="en-US" sz="3600" dirty="0">
              <a:solidFill>
                <a:srgbClr val="C00000"/>
              </a:solidFill>
            </a:endParaRPr>
          </a:p>
        </p:txBody>
      </p:sp>
      <p:sp>
        <p:nvSpPr>
          <p:cNvPr id="3" name="Subtitle 2">
            <a:extLst>
              <a:ext uri="{FF2B5EF4-FFF2-40B4-BE49-F238E27FC236}">
                <a16:creationId xmlns:a16="http://schemas.microsoft.com/office/drawing/2014/main" id="{9AA3ADDD-4635-6445-971D-E6AD760A1C52}"/>
              </a:ext>
            </a:extLst>
          </p:cNvPr>
          <p:cNvSpPr>
            <a:spLocks noGrp="1"/>
          </p:cNvSpPr>
          <p:nvPr>
            <p:ph type="subTitle" idx="1"/>
          </p:nvPr>
        </p:nvSpPr>
        <p:spPr>
          <a:xfrm>
            <a:off x="833120" y="4728311"/>
            <a:ext cx="3200400" cy="1655762"/>
          </a:xfrm>
        </p:spPr>
        <p:txBody>
          <a:bodyPr>
            <a:normAutofit/>
          </a:bodyPr>
          <a:lstStyle/>
          <a:p>
            <a:pPr algn="l"/>
            <a:r>
              <a:rPr lang="zh-CN" altLang="en-US" sz="1600" dirty="0"/>
              <a:t>人工智能与自然语言处理课程组 </a:t>
            </a:r>
            <a:endParaRPr lang="en-US" altLang="zh-CN" sz="1600" dirty="0"/>
          </a:p>
          <a:p>
            <a:pPr algn="l"/>
            <a:r>
              <a:rPr lang="en-US" altLang="zh-CN" sz="1800" dirty="0"/>
              <a:t>2019.May.</a:t>
            </a:r>
            <a:r>
              <a:rPr lang="zh-CN" altLang="en-US" sz="1800" dirty="0"/>
              <a:t> </a:t>
            </a:r>
            <a:r>
              <a:rPr lang="en-US" altLang="zh-CN" sz="1800" dirty="0"/>
              <a:t>26</a:t>
            </a:r>
            <a:endParaRPr lang="en-US" sz="1800" dirty="0"/>
          </a:p>
          <a:p>
            <a:pPr algn="l"/>
            <a:endParaRPr lang="en-US" altLang="zh-CN" sz="1800" dirty="0"/>
          </a:p>
        </p:txBody>
      </p:sp>
      <p:pic>
        <p:nvPicPr>
          <p:cNvPr id="7" name="Picture 6" descr="A person wearing a suit and tie&#10;&#10;Description automatically generated">
            <a:extLst>
              <a:ext uri="{FF2B5EF4-FFF2-40B4-BE49-F238E27FC236}">
                <a16:creationId xmlns:a16="http://schemas.microsoft.com/office/drawing/2014/main" id="{C48A6BA1-6BD2-384C-9A26-ADAAAB751334}"/>
              </a:ext>
            </a:extLst>
          </p:cNvPr>
          <p:cNvPicPr>
            <a:picLocks noChangeAspect="1"/>
          </p:cNvPicPr>
          <p:nvPr/>
        </p:nvPicPr>
        <p:blipFill rotWithShape="1">
          <a:blip r:embed="rId2"/>
          <a:srcRect t="4253" r="3" b="18588"/>
          <a:stretch/>
        </p:blipFill>
        <p:spPr>
          <a:xfrm>
            <a:off x="4657343" y="-1"/>
            <a:ext cx="2829214" cy="2183054"/>
          </a:xfrm>
          <a:prstGeom prst="rect">
            <a:avLst/>
          </a:prstGeom>
        </p:spPr>
      </p:pic>
      <p:pic>
        <p:nvPicPr>
          <p:cNvPr id="12" name="Picture 11" descr="A person wearing a suit and tie looking at the camera&#10;&#10;Description automatically generated">
            <a:extLst>
              <a:ext uri="{FF2B5EF4-FFF2-40B4-BE49-F238E27FC236}">
                <a16:creationId xmlns:a16="http://schemas.microsoft.com/office/drawing/2014/main" id="{2E130D29-70C3-5B4D-84AA-548287BFD01D}"/>
              </a:ext>
            </a:extLst>
          </p:cNvPr>
          <p:cNvPicPr>
            <a:picLocks noChangeAspect="1"/>
          </p:cNvPicPr>
          <p:nvPr/>
        </p:nvPicPr>
        <p:blipFill rotWithShape="1">
          <a:blip r:embed="rId3"/>
          <a:srcRect t="17272" r="4" b="3401"/>
          <a:stretch/>
        </p:blipFill>
        <p:spPr>
          <a:xfrm>
            <a:off x="4657343" y="2274491"/>
            <a:ext cx="2825496" cy="2241463"/>
          </a:xfrm>
          <a:prstGeom prst="rect">
            <a:avLst/>
          </a:prstGeom>
        </p:spPr>
      </p:pic>
      <p:pic>
        <p:nvPicPr>
          <p:cNvPr id="8" name="Picture 7" descr="A picture containing object, indoor, person, table&#10;&#10;Description automatically generated">
            <a:extLst>
              <a:ext uri="{FF2B5EF4-FFF2-40B4-BE49-F238E27FC236}">
                <a16:creationId xmlns:a16="http://schemas.microsoft.com/office/drawing/2014/main" id="{AAB1C1B1-66CA-DB4E-B792-3B0092739B51}"/>
              </a:ext>
            </a:extLst>
          </p:cNvPr>
          <p:cNvPicPr>
            <a:picLocks noChangeAspect="1"/>
          </p:cNvPicPr>
          <p:nvPr/>
        </p:nvPicPr>
        <p:blipFill rotWithShape="1">
          <a:blip r:embed="rId4"/>
          <a:srcRect r="23289" b="2"/>
          <a:stretch/>
        </p:blipFill>
        <p:spPr>
          <a:xfrm>
            <a:off x="7570565" y="10"/>
            <a:ext cx="4614002" cy="3383270"/>
          </a:xfrm>
          <a:prstGeom prst="rect">
            <a:avLst/>
          </a:prstGeom>
        </p:spPr>
      </p:pic>
      <p:pic>
        <p:nvPicPr>
          <p:cNvPr id="15" name="Picture 14" descr="A screenshot of a cell phone&#13;&#10;&#13;&#10;Description automatically generated">
            <a:extLst>
              <a:ext uri="{FF2B5EF4-FFF2-40B4-BE49-F238E27FC236}">
                <a16:creationId xmlns:a16="http://schemas.microsoft.com/office/drawing/2014/main" id="{D8DF54C0-386D-2049-BBCB-327254FFE035}"/>
              </a:ext>
            </a:extLst>
          </p:cNvPr>
          <p:cNvPicPr>
            <a:picLocks noChangeAspect="1"/>
          </p:cNvPicPr>
          <p:nvPr/>
        </p:nvPicPr>
        <p:blipFill rotWithShape="1">
          <a:blip r:embed="rId5"/>
          <a:srcRect l="7858"/>
          <a:stretch/>
        </p:blipFill>
        <p:spPr>
          <a:xfrm>
            <a:off x="5553307" y="4728311"/>
            <a:ext cx="2128770" cy="1840377"/>
          </a:xfrm>
          <a:prstGeom prst="rect">
            <a:avLst/>
          </a:prstGeom>
        </p:spPr>
      </p:pic>
      <p:pic>
        <p:nvPicPr>
          <p:cNvPr id="10" name="Picture 9" descr="A sign above a store&#10;&#10;Description automatically generated">
            <a:extLst>
              <a:ext uri="{FF2B5EF4-FFF2-40B4-BE49-F238E27FC236}">
                <a16:creationId xmlns:a16="http://schemas.microsoft.com/office/drawing/2014/main" id="{A358A870-609A-A549-A981-88108BCC51C9}"/>
              </a:ext>
            </a:extLst>
          </p:cNvPr>
          <p:cNvPicPr>
            <a:picLocks noChangeAspect="1"/>
          </p:cNvPicPr>
          <p:nvPr/>
        </p:nvPicPr>
        <p:blipFill rotWithShape="1">
          <a:blip r:embed="rId6"/>
          <a:srcRect t="7323" b="7906"/>
          <a:stretch/>
        </p:blipFill>
        <p:spPr>
          <a:xfrm>
            <a:off x="7570565" y="3474720"/>
            <a:ext cx="4614002" cy="3383280"/>
          </a:xfrm>
          <a:prstGeom prst="rect">
            <a:avLst/>
          </a:prstGeom>
        </p:spPr>
      </p:pic>
      <p:pic>
        <p:nvPicPr>
          <p:cNvPr id="16" name="Picture 15">
            <a:extLst>
              <a:ext uri="{FF2B5EF4-FFF2-40B4-BE49-F238E27FC236}">
                <a16:creationId xmlns:a16="http://schemas.microsoft.com/office/drawing/2014/main" id="{BA20D2A3-4F90-6748-BEE4-665B24500A4A}"/>
              </a:ext>
            </a:extLst>
          </p:cNvPr>
          <p:cNvPicPr>
            <a:picLocks noChangeAspect="1"/>
          </p:cNvPicPr>
          <p:nvPr/>
        </p:nvPicPr>
        <p:blipFill>
          <a:blip r:embed="rId7"/>
          <a:stretch>
            <a:fillRect/>
          </a:stretch>
        </p:blipFill>
        <p:spPr>
          <a:xfrm>
            <a:off x="4039300" y="4674948"/>
            <a:ext cx="1470144" cy="1840376"/>
          </a:xfrm>
          <a:prstGeom prst="rect">
            <a:avLst/>
          </a:prstGeom>
        </p:spPr>
      </p:pic>
    </p:spTree>
    <p:extLst>
      <p:ext uri="{BB962C8B-B14F-4D97-AF65-F5344CB8AC3E}">
        <p14:creationId xmlns:p14="http://schemas.microsoft.com/office/powerpoint/2010/main" val="3490340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C149-87C5-CF41-89D5-E82BA6EC4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77A76C-7D83-5C4C-81EA-AF600B3717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137879-317E-F34C-84DC-1DCEAD5C6BD5}"/>
              </a:ext>
            </a:extLst>
          </p:cNvPr>
          <p:cNvPicPr>
            <a:picLocks noChangeAspect="1"/>
          </p:cNvPicPr>
          <p:nvPr/>
        </p:nvPicPr>
        <p:blipFill>
          <a:blip r:embed="rId2"/>
          <a:stretch>
            <a:fillRect/>
          </a:stretch>
        </p:blipFill>
        <p:spPr>
          <a:xfrm>
            <a:off x="1991568" y="1900629"/>
            <a:ext cx="6552167" cy="4201329"/>
          </a:xfrm>
          <a:prstGeom prst="rect">
            <a:avLst/>
          </a:prstGeom>
        </p:spPr>
      </p:pic>
    </p:spTree>
    <p:extLst>
      <p:ext uri="{BB962C8B-B14F-4D97-AF65-F5344CB8AC3E}">
        <p14:creationId xmlns:p14="http://schemas.microsoft.com/office/powerpoint/2010/main" val="60477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A2B1-A900-2A49-AC24-0741035F8B89}"/>
              </a:ext>
            </a:extLst>
          </p:cNvPr>
          <p:cNvSpPr>
            <a:spLocks noGrp="1"/>
          </p:cNvSpPr>
          <p:nvPr>
            <p:ph type="title"/>
          </p:nvPr>
        </p:nvSpPr>
        <p:spPr/>
        <p:txBody>
          <a:bodyPr/>
          <a:lstStyle/>
          <a:p>
            <a:r>
              <a:rPr lang="en-US" altLang="zh-CN" dirty="0">
                <a:solidFill>
                  <a:srgbClr val="C00000"/>
                </a:solidFill>
              </a:rPr>
              <a:t>Practical</a:t>
            </a:r>
            <a:r>
              <a:rPr lang="zh-CN" altLang="en-US" dirty="0">
                <a:solidFill>
                  <a:srgbClr val="C00000"/>
                </a:solidFill>
              </a:rPr>
              <a:t> </a:t>
            </a:r>
            <a:r>
              <a:rPr lang="en-US" altLang="zh-CN" dirty="0">
                <a:solidFill>
                  <a:srgbClr val="C00000"/>
                </a:solidFill>
              </a:rPr>
              <a:t>Concerns</a:t>
            </a:r>
            <a:endParaRPr lang="en-US" dirty="0">
              <a:solidFill>
                <a:srgbClr val="C00000"/>
              </a:solidFill>
            </a:endParaRPr>
          </a:p>
        </p:txBody>
      </p:sp>
      <p:sp>
        <p:nvSpPr>
          <p:cNvPr id="3" name="Content Placeholder 2">
            <a:extLst>
              <a:ext uri="{FF2B5EF4-FFF2-40B4-BE49-F238E27FC236}">
                <a16:creationId xmlns:a16="http://schemas.microsoft.com/office/drawing/2014/main" id="{2B46AF37-0D22-9945-A8F5-1431DCCEF4AB}"/>
              </a:ext>
            </a:extLst>
          </p:cNvPr>
          <p:cNvSpPr>
            <a:spLocks noGrp="1"/>
          </p:cNvSpPr>
          <p:nvPr>
            <p:ph idx="1"/>
          </p:nvPr>
        </p:nvSpPr>
        <p:spPr/>
        <p:txBody>
          <a:bodyPr/>
          <a:lstStyle/>
          <a:p>
            <a:r>
              <a:rPr lang="en-US" altLang="zh-CN" dirty="0"/>
              <a:t>Normalization</a:t>
            </a:r>
            <a:r>
              <a:rPr lang="zh-CN" altLang="en-US" dirty="0"/>
              <a:t> </a:t>
            </a:r>
            <a:r>
              <a:rPr lang="en-US" altLang="zh-CN" dirty="0"/>
              <a:t>and</a:t>
            </a:r>
            <a:r>
              <a:rPr lang="zh-CN" altLang="en-US" dirty="0"/>
              <a:t> </a:t>
            </a:r>
            <a:r>
              <a:rPr lang="en-US" altLang="zh-CN" dirty="0"/>
              <a:t>Scalar</a:t>
            </a:r>
            <a:r>
              <a:rPr lang="zh-CN" altLang="en-US" dirty="0"/>
              <a:t>  </a:t>
            </a:r>
            <a:endParaRPr lang="en-US" altLang="zh-CN" dirty="0"/>
          </a:p>
          <a:p>
            <a:endParaRPr lang="en-US" dirty="0"/>
          </a:p>
          <a:p>
            <a:endParaRPr lang="en-US" dirty="0"/>
          </a:p>
        </p:txBody>
      </p:sp>
      <p:pic>
        <p:nvPicPr>
          <p:cNvPr id="4" name="Picture 3">
            <a:extLst>
              <a:ext uri="{FF2B5EF4-FFF2-40B4-BE49-F238E27FC236}">
                <a16:creationId xmlns:a16="http://schemas.microsoft.com/office/drawing/2014/main" id="{A3419491-73F0-1A45-AA0C-DCBB59DC4F30}"/>
              </a:ext>
            </a:extLst>
          </p:cNvPr>
          <p:cNvPicPr>
            <a:picLocks noChangeAspect="1"/>
          </p:cNvPicPr>
          <p:nvPr/>
        </p:nvPicPr>
        <p:blipFill>
          <a:blip r:embed="rId2"/>
          <a:stretch>
            <a:fillRect/>
          </a:stretch>
        </p:blipFill>
        <p:spPr>
          <a:xfrm>
            <a:off x="1002256" y="3084653"/>
            <a:ext cx="9817100" cy="2286000"/>
          </a:xfrm>
          <a:prstGeom prst="rect">
            <a:avLst/>
          </a:prstGeom>
        </p:spPr>
      </p:pic>
    </p:spTree>
    <p:extLst>
      <p:ext uri="{BB962C8B-B14F-4D97-AF65-F5344CB8AC3E}">
        <p14:creationId xmlns:p14="http://schemas.microsoft.com/office/powerpoint/2010/main" val="202918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3DDA-E50F-984A-AA9E-C7824B0F79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CD71FA-F38C-234E-9007-B2DF1F3F42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B77B0F7-1A85-384D-B139-764F11D9462C}"/>
              </a:ext>
            </a:extLst>
          </p:cNvPr>
          <p:cNvPicPr>
            <a:picLocks noChangeAspect="1"/>
          </p:cNvPicPr>
          <p:nvPr/>
        </p:nvPicPr>
        <p:blipFill>
          <a:blip r:embed="rId2"/>
          <a:stretch>
            <a:fillRect/>
          </a:stretch>
        </p:blipFill>
        <p:spPr>
          <a:xfrm>
            <a:off x="965200" y="2699544"/>
            <a:ext cx="10388600" cy="2603500"/>
          </a:xfrm>
          <a:prstGeom prst="rect">
            <a:avLst/>
          </a:prstGeom>
        </p:spPr>
      </p:pic>
    </p:spTree>
    <p:extLst>
      <p:ext uri="{BB962C8B-B14F-4D97-AF65-F5344CB8AC3E}">
        <p14:creationId xmlns:p14="http://schemas.microsoft.com/office/powerpoint/2010/main" val="420480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97AF-8B50-AE4C-9032-4CC2B15B55C9}"/>
              </a:ext>
            </a:extLst>
          </p:cNvPr>
          <p:cNvSpPr>
            <a:spLocks noGrp="1"/>
          </p:cNvSpPr>
          <p:nvPr>
            <p:ph type="title"/>
          </p:nvPr>
        </p:nvSpPr>
        <p:spPr/>
        <p:txBody>
          <a:bodyPr/>
          <a:lstStyle/>
          <a:p>
            <a:r>
              <a:rPr lang="en-US" dirty="0">
                <a:solidFill>
                  <a:srgbClr val="C00000"/>
                </a:solidFill>
              </a:rPr>
              <a:t>Fe</a:t>
            </a:r>
            <a:r>
              <a:rPr lang="en-US" altLang="zh-CN" dirty="0">
                <a:solidFill>
                  <a:srgbClr val="C00000"/>
                </a:solidFill>
              </a:rPr>
              <a:t>ature</a:t>
            </a:r>
            <a:r>
              <a:rPr lang="zh-CN" altLang="en-US" dirty="0">
                <a:solidFill>
                  <a:srgbClr val="C00000"/>
                </a:solidFill>
              </a:rPr>
              <a:t> </a:t>
            </a:r>
            <a:r>
              <a:rPr lang="en-US" altLang="zh-CN" dirty="0">
                <a:solidFill>
                  <a:srgbClr val="C00000"/>
                </a:solidFill>
              </a:rPr>
              <a:t>function</a:t>
            </a:r>
            <a:r>
              <a:rPr lang="zh-CN" altLang="en-US" dirty="0">
                <a:solidFill>
                  <a:srgbClr val="C00000"/>
                </a:solidFill>
              </a:rPr>
              <a:t> </a:t>
            </a:r>
            <a:endParaRPr lang="en-US" dirty="0">
              <a:solidFill>
                <a:srgbClr val="C00000"/>
              </a:solidFill>
            </a:endParaRPr>
          </a:p>
        </p:txBody>
      </p:sp>
      <p:sp>
        <p:nvSpPr>
          <p:cNvPr id="3" name="Content Placeholder 2">
            <a:extLst>
              <a:ext uri="{FF2B5EF4-FFF2-40B4-BE49-F238E27FC236}">
                <a16:creationId xmlns:a16="http://schemas.microsoft.com/office/drawing/2014/main" id="{57842AE5-FF0C-674A-966B-509281654265}"/>
              </a:ext>
            </a:extLst>
          </p:cNvPr>
          <p:cNvSpPr>
            <a:spLocks noGrp="1"/>
          </p:cNvSpPr>
          <p:nvPr>
            <p:ph idx="1"/>
          </p:nvPr>
        </p:nvSpPr>
        <p:spPr/>
        <p:txBody>
          <a:bodyPr/>
          <a:lstStyle/>
          <a:p>
            <a:r>
              <a:rPr lang="en-US" altLang="zh-CN" dirty="0"/>
              <a:t>Nonlinear</a:t>
            </a:r>
            <a:r>
              <a:rPr lang="zh-CN" altLang="en-US" dirty="0"/>
              <a:t> </a:t>
            </a:r>
            <a:r>
              <a:rPr lang="en-US" altLang="zh-CN" dirty="0"/>
              <a:t>attributes:</a:t>
            </a:r>
          </a:p>
          <a:p>
            <a:pPr lvl="1"/>
            <a:r>
              <a:rPr lang="en-US" altLang="zh-CN" dirty="0"/>
              <a:t>Bank</a:t>
            </a:r>
            <a:r>
              <a:rPr lang="zh-CN" altLang="en-US" dirty="0"/>
              <a:t> </a:t>
            </a:r>
            <a:r>
              <a:rPr lang="en-US" altLang="zh-CN" dirty="0"/>
              <a:t>Deposit</a:t>
            </a:r>
            <a:r>
              <a:rPr lang="zh-CN" altLang="en-US" dirty="0"/>
              <a:t> </a:t>
            </a:r>
            <a:endParaRPr lang="en-US" altLang="zh-CN" dirty="0"/>
          </a:p>
          <a:p>
            <a:pPr lvl="1"/>
            <a:r>
              <a:rPr lang="en-US" altLang="zh-CN" dirty="0"/>
              <a:t>Timing</a:t>
            </a:r>
          </a:p>
          <a:p>
            <a:pPr lvl="1"/>
            <a:r>
              <a:rPr lang="en-US" altLang="zh-CN" dirty="0" err="1"/>
              <a:t>Etc</a:t>
            </a:r>
            <a:r>
              <a:rPr lang="zh-CN" altLang="en-US" dirty="0"/>
              <a:t> </a:t>
            </a:r>
            <a:endParaRPr lang="en-US" altLang="zh-CN" dirty="0"/>
          </a:p>
          <a:p>
            <a:pPr lvl="1"/>
            <a:endParaRPr lang="en-US" altLang="zh-CN" dirty="0"/>
          </a:p>
          <a:p>
            <a:pPr lvl="1"/>
            <a:endParaRPr lang="en-US" altLang="zh-CN" dirty="0"/>
          </a:p>
          <a:p>
            <a:pPr lvl="1"/>
            <a:endParaRPr lang="en-US" altLang="zh-CN" dirty="0"/>
          </a:p>
        </p:txBody>
      </p:sp>
      <p:pic>
        <p:nvPicPr>
          <p:cNvPr id="4" name="Picture 3">
            <a:extLst>
              <a:ext uri="{FF2B5EF4-FFF2-40B4-BE49-F238E27FC236}">
                <a16:creationId xmlns:a16="http://schemas.microsoft.com/office/drawing/2014/main" id="{D07C5A95-0B70-1143-8E59-2E6DB1A85CBB}"/>
              </a:ext>
            </a:extLst>
          </p:cNvPr>
          <p:cNvPicPr>
            <a:picLocks noChangeAspect="1"/>
          </p:cNvPicPr>
          <p:nvPr/>
        </p:nvPicPr>
        <p:blipFill>
          <a:blip r:embed="rId2"/>
          <a:stretch>
            <a:fillRect/>
          </a:stretch>
        </p:blipFill>
        <p:spPr>
          <a:xfrm>
            <a:off x="3808071" y="2277296"/>
            <a:ext cx="5648445" cy="4034604"/>
          </a:xfrm>
          <a:prstGeom prst="rect">
            <a:avLst/>
          </a:prstGeom>
        </p:spPr>
      </p:pic>
    </p:spTree>
    <p:extLst>
      <p:ext uri="{BB962C8B-B14F-4D97-AF65-F5344CB8AC3E}">
        <p14:creationId xmlns:p14="http://schemas.microsoft.com/office/powerpoint/2010/main" val="302000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CAF7-3AEC-AE4B-BA65-CF8C1A455947}"/>
              </a:ext>
            </a:extLst>
          </p:cNvPr>
          <p:cNvSpPr>
            <a:spLocks noGrp="1"/>
          </p:cNvSpPr>
          <p:nvPr>
            <p:ph type="title"/>
          </p:nvPr>
        </p:nvSpPr>
        <p:spPr/>
        <p:txBody>
          <a:bodyPr/>
          <a:lstStyle/>
          <a:p>
            <a:r>
              <a:rPr lang="en-US" altLang="zh-CN" dirty="0" err="1"/>
              <a:t>Scikit</a:t>
            </a:r>
            <a:r>
              <a:rPr lang="en-US" altLang="zh-CN" dirty="0"/>
              <a:t>-learning</a:t>
            </a:r>
            <a:endParaRPr lang="en-US" dirty="0"/>
          </a:p>
        </p:txBody>
      </p:sp>
      <p:sp>
        <p:nvSpPr>
          <p:cNvPr id="3" name="Content Placeholder 2">
            <a:extLst>
              <a:ext uri="{FF2B5EF4-FFF2-40B4-BE49-F238E27FC236}">
                <a16:creationId xmlns:a16="http://schemas.microsoft.com/office/drawing/2014/main" id="{ED18FA1F-71AA-C24C-8E03-F5D67C098303}"/>
              </a:ext>
            </a:extLst>
          </p:cNvPr>
          <p:cNvSpPr>
            <a:spLocks noGrp="1"/>
          </p:cNvSpPr>
          <p:nvPr>
            <p:ph idx="1"/>
          </p:nvPr>
        </p:nvSpPr>
        <p:spPr/>
        <p:txBody>
          <a:bodyPr/>
          <a:lstStyle/>
          <a:p>
            <a:r>
              <a:rPr lang="zh-CN" altLang="en-US" dirty="0"/>
              <a:t> </a:t>
            </a:r>
            <a:r>
              <a:rPr lang="en-US" altLang="zh-CN" dirty="0" err="1"/>
              <a:t>Scikit</a:t>
            </a:r>
            <a:r>
              <a:rPr lang="zh-CN" altLang="en-US" dirty="0"/>
              <a:t> </a:t>
            </a:r>
            <a:r>
              <a:rPr lang="en-US" altLang="zh-CN" dirty="0"/>
              <a:t>learning</a:t>
            </a:r>
            <a:r>
              <a:rPr lang="zh-CN" altLang="en-US" dirty="0"/>
              <a:t> </a:t>
            </a:r>
            <a:r>
              <a:rPr lang="en-US" altLang="zh-CN" dirty="0"/>
              <a:t>is</a:t>
            </a:r>
            <a:r>
              <a:rPr lang="zh-CN" altLang="en-US" dirty="0"/>
              <a:t> </a:t>
            </a:r>
            <a:r>
              <a:rPr lang="en-US" altLang="zh-CN" dirty="0"/>
              <a:t>our</a:t>
            </a:r>
            <a:r>
              <a:rPr lang="zh-CN" altLang="en-US" dirty="0"/>
              <a:t> </a:t>
            </a:r>
            <a:r>
              <a:rPr lang="en-US" altLang="zh-CN" dirty="0"/>
              <a:t>friend.</a:t>
            </a:r>
            <a:r>
              <a:rPr lang="zh-CN" altLang="en-US" dirty="0"/>
              <a:t> </a:t>
            </a:r>
            <a:endParaRPr lang="en-US" altLang="zh-CN" dirty="0"/>
          </a:p>
          <a:p>
            <a:r>
              <a:rPr lang="en-US" altLang="zh-CN" dirty="0"/>
              <a:t>&gt;</a:t>
            </a:r>
            <a:r>
              <a:rPr lang="zh-CN" altLang="en-US" dirty="0"/>
              <a:t> </a:t>
            </a:r>
            <a:r>
              <a:rPr lang="en-US" altLang="zh-CN" dirty="0"/>
              <a:t>We</a:t>
            </a:r>
            <a:r>
              <a:rPr lang="zh-CN" altLang="en-US" dirty="0"/>
              <a:t> </a:t>
            </a:r>
            <a:r>
              <a:rPr lang="en-US" altLang="zh-CN" dirty="0"/>
              <a:t>search</a:t>
            </a:r>
            <a:r>
              <a:rPr lang="zh-CN" altLang="en-US" dirty="0"/>
              <a:t> </a:t>
            </a:r>
            <a:r>
              <a:rPr lang="en-US" altLang="zh-CN" dirty="0"/>
              <a:t>it</a:t>
            </a:r>
            <a:r>
              <a:rPr lang="zh-CN" altLang="en-US" dirty="0"/>
              <a:t> </a:t>
            </a:r>
            <a:r>
              <a:rPr lang="en-US" altLang="zh-CN" dirty="0"/>
              <a:t>in</a:t>
            </a:r>
            <a:r>
              <a:rPr lang="zh-CN" altLang="en-US" dirty="0"/>
              <a:t> </a:t>
            </a:r>
            <a:r>
              <a:rPr lang="en-US" altLang="zh-CN" dirty="0"/>
              <a:t>Google.</a:t>
            </a:r>
            <a:r>
              <a:rPr lang="zh-CN" altLang="en-US" dirty="0"/>
              <a:t> </a:t>
            </a:r>
            <a:endParaRPr lang="en-US" dirty="0"/>
          </a:p>
        </p:txBody>
      </p:sp>
    </p:spTree>
    <p:extLst>
      <p:ext uri="{BB962C8B-B14F-4D97-AF65-F5344CB8AC3E}">
        <p14:creationId xmlns:p14="http://schemas.microsoft.com/office/powerpoint/2010/main" val="2071431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3A90-B854-7749-887D-E9FD67377CD4}"/>
              </a:ext>
            </a:extLst>
          </p:cNvPr>
          <p:cNvSpPr>
            <a:spLocks noGrp="1"/>
          </p:cNvSpPr>
          <p:nvPr>
            <p:ph type="title"/>
          </p:nvPr>
        </p:nvSpPr>
        <p:spPr/>
        <p:txBody>
          <a:bodyPr/>
          <a:lstStyle/>
          <a:p>
            <a:r>
              <a:rPr lang="en-US" altLang="zh-CN" dirty="0">
                <a:solidFill>
                  <a:srgbClr val="C00000"/>
                </a:solidFill>
              </a:rPr>
              <a:t>Logistic</a:t>
            </a:r>
            <a:r>
              <a:rPr lang="zh-CN" altLang="en-US" dirty="0">
                <a:solidFill>
                  <a:srgbClr val="C00000"/>
                </a:solidFill>
              </a:rPr>
              <a:t> </a:t>
            </a:r>
            <a:r>
              <a:rPr lang="en-US" altLang="zh-CN" dirty="0">
                <a:solidFill>
                  <a:srgbClr val="C00000"/>
                </a:solidFill>
              </a:rPr>
              <a:t>Regression</a:t>
            </a:r>
            <a:endParaRPr lang="en-US" dirty="0">
              <a:solidFill>
                <a:srgbClr val="C00000"/>
              </a:solidFill>
            </a:endParaRPr>
          </a:p>
        </p:txBody>
      </p:sp>
      <p:pic>
        <p:nvPicPr>
          <p:cNvPr id="4" name="Content Placeholder 3">
            <a:extLst>
              <a:ext uri="{FF2B5EF4-FFF2-40B4-BE49-F238E27FC236}">
                <a16:creationId xmlns:a16="http://schemas.microsoft.com/office/drawing/2014/main" id="{ACA3E933-EE80-9E46-9922-1D8E61AA925E}"/>
              </a:ext>
            </a:extLst>
          </p:cNvPr>
          <p:cNvPicPr>
            <a:picLocks noGrp="1" noChangeAspect="1"/>
          </p:cNvPicPr>
          <p:nvPr>
            <p:ph idx="1"/>
          </p:nvPr>
        </p:nvPicPr>
        <p:blipFill>
          <a:blip r:embed="rId2"/>
          <a:stretch>
            <a:fillRect/>
          </a:stretch>
        </p:blipFill>
        <p:spPr>
          <a:xfrm>
            <a:off x="951676" y="1690688"/>
            <a:ext cx="8899685" cy="4351338"/>
          </a:xfrm>
          <a:prstGeom prst="rect">
            <a:avLst/>
          </a:prstGeom>
        </p:spPr>
      </p:pic>
    </p:spTree>
    <p:extLst>
      <p:ext uri="{BB962C8B-B14F-4D97-AF65-F5344CB8AC3E}">
        <p14:creationId xmlns:p14="http://schemas.microsoft.com/office/powerpoint/2010/main" val="155656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55CB-C5D4-964E-80F6-D652EC5FCE1B}"/>
              </a:ext>
            </a:extLst>
          </p:cNvPr>
          <p:cNvSpPr>
            <a:spLocks noGrp="1"/>
          </p:cNvSpPr>
          <p:nvPr>
            <p:ph type="title"/>
          </p:nvPr>
        </p:nvSpPr>
        <p:spPr/>
        <p:txBody>
          <a:bodyPr/>
          <a:lstStyle/>
          <a:p>
            <a:r>
              <a:rPr lang="en-US" dirty="0">
                <a:solidFill>
                  <a:srgbClr val="C00000"/>
                </a:solidFill>
              </a:rPr>
              <a:t>Loss</a:t>
            </a:r>
            <a:r>
              <a:rPr lang="zh-CN" altLang="en-US" dirty="0">
                <a:solidFill>
                  <a:srgbClr val="C00000"/>
                </a:solidFill>
              </a:rPr>
              <a:t> </a:t>
            </a:r>
            <a:r>
              <a:rPr lang="en-US" altLang="zh-CN" dirty="0">
                <a:solidFill>
                  <a:srgbClr val="C00000"/>
                </a:solidFill>
              </a:rPr>
              <a:t>Function</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Gradient</a:t>
            </a:r>
            <a:r>
              <a:rPr lang="zh-CN" altLang="en-US" dirty="0">
                <a:solidFill>
                  <a:srgbClr val="C00000"/>
                </a:solidFill>
              </a:rPr>
              <a:t> </a:t>
            </a:r>
            <a:r>
              <a:rPr lang="en-US" altLang="zh-CN" dirty="0">
                <a:solidFill>
                  <a:srgbClr val="C00000"/>
                </a:solidFill>
              </a:rPr>
              <a:t>Descent</a:t>
            </a:r>
            <a:r>
              <a:rPr lang="zh-CN" altLang="en-US" dirty="0">
                <a:solidFill>
                  <a:srgbClr val="C00000"/>
                </a:solidFill>
              </a:rPr>
              <a:t> </a:t>
            </a:r>
            <a:endParaRPr lang="en-US" dirty="0">
              <a:solidFill>
                <a:srgbClr val="C00000"/>
              </a:solidFill>
            </a:endParaRPr>
          </a:p>
        </p:txBody>
      </p:sp>
      <p:sp>
        <p:nvSpPr>
          <p:cNvPr id="3" name="Content Placeholder 2">
            <a:extLst>
              <a:ext uri="{FF2B5EF4-FFF2-40B4-BE49-F238E27FC236}">
                <a16:creationId xmlns:a16="http://schemas.microsoft.com/office/drawing/2014/main" id="{5568B83B-57FD-764F-86AC-7FC3A917CC13}"/>
              </a:ext>
            </a:extLst>
          </p:cNvPr>
          <p:cNvSpPr>
            <a:spLocks noGrp="1"/>
          </p:cNvSpPr>
          <p:nvPr>
            <p:ph idx="1"/>
          </p:nvPr>
        </p:nvSpPr>
        <p:spPr/>
        <p:txBody>
          <a:bodyPr>
            <a:normAutofit/>
          </a:bodyPr>
          <a:lstStyle/>
          <a:p>
            <a:endParaRPr lang="en-US" altLang="zh-CN" sz="2000" dirty="0"/>
          </a:p>
          <a:p>
            <a:endParaRPr lang="en-US" altLang="zh-CN" sz="2000" dirty="0"/>
          </a:p>
          <a:p>
            <a:endParaRPr lang="en-US" altLang="zh-CN" sz="2000" dirty="0"/>
          </a:p>
          <a:p>
            <a:r>
              <a:rPr lang="en-US" altLang="zh-CN" sz="2000" dirty="0"/>
              <a:t>Practical</a:t>
            </a:r>
            <a:r>
              <a:rPr lang="zh-CN" altLang="en-US" sz="2000" dirty="0"/>
              <a:t> </a:t>
            </a:r>
            <a:r>
              <a:rPr lang="en-US" altLang="zh-CN" sz="2000" dirty="0"/>
              <a:t>Reference:</a:t>
            </a:r>
            <a:r>
              <a:rPr lang="zh-CN" altLang="en-US" sz="2000" dirty="0"/>
              <a:t> </a:t>
            </a:r>
            <a:r>
              <a:rPr lang="en-US" altLang="zh-CN" sz="2000" dirty="0">
                <a:hlinkClick r:id="rId2"/>
              </a:rPr>
              <a:t>https://github.com/SSaishruthi/LogisticRegression_Vectorized_Implementation/blob/master/Logistic_Regression.ipynb</a:t>
            </a:r>
            <a:endParaRPr lang="en-US" altLang="zh-CN" sz="2000" dirty="0"/>
          </a:p>
          <a:p>
            <a:endParaRPr lang="en-US" altLang="zh-CN" sz="2000" dirty="0"/>
          </a:p>
          <a:p>
            <a:r>
              <a:rPr lang="en-US" altLang="zh-CN" sz="2000" dirty="0"/>
              <a:t>Data</a:t>
            </a:r>
            <a:r>
              <a:rPr lang="zh-CN" altLang="en-US" sz="2000" dirty="0"/>
              <a:t> </a:t>
            </a:r>
            <a:r>
              <a:rPr lang="en-US" altLang="zh-CN" sz="2000" dirty="0"/>
              <a:t>Description:</a:t>
            </a:r>
            <a:r>
              <a:rPr lang="zh-CN" altLang="en-US" sz="2000" dirty="0"/>
              <a:t> </a:t>
            </a:r>
            <a:r>
              <a:rPr lang="en-US" sz="2000" dirty="0"/>
              <a:t>https://</a:t>
            </a:r>
            <a:r>
              <a:rPr lang="en-US" sz="2000" dirty="0" err="1"/>
              <a:t>archive.ics.uci.edu</a:t>
            </a:r>
            <a:r>
              <a:rPr lang="en-US" sz="2000" dirty="0"/>
              <a:t>/ml/datasets/iris</a:t>
            </a:r>
          </a:p>
          <a:p>
            <a:endParaRPr lang="en-US" altLang="zh-CN" sz="2000" dirty="0"/>
          </a:p>
          <a:p>
            <a:endParaRPr lang="en-US" sz="2000" dirty="0"/>
          </a:p>
        </p:txBody>
      </p:sp>
    </p:spTree>
    <p:extLst>
      <p:ext uri="{BB962C8B-B14F-4D97-AF65-F5344CB8AC3E}">
        <p14:creationId xmlns:p14="http://schemas.microsoft.com/office/powerpoint/2010/main" val="394150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9B3C-6D15-9741-8F80-C8A7604DADEF}"/>
              </a:ext>
            </a:extLst>
          </p:cNvPr>
          <p:cNvSpPr>
            <a:spLocks noGrp="1"/>
          </p:cNvSpPr>
          <p:nvPr>
            <p:ph type="title"/>
          </p:nvPr>
        </p:nvSpPr>
        <p:spPr/>
        <p:txBody>
          <a:bodyPr/>
          <a:lstStyle/>
          <a:p>
            <a:r>
              <a:rPr lang="en-US" dirty="0"/>
              <a:t>K</a:t>
            </a:r>
            <a:r>
              <a:rPr lang="en-US" altLang="zh-CN" dirty="0"/>
              <a:t>-Nearest-Neighbors</a:t>
            </a:r>
            <a:r>
              <a:rPr lang="zh-CN" altLang="en-US" dirty="0"/>
              <a:t> </a:t>
            </a:r>
            <a:endParaRPr lang="en-US" dirty="0"/>
          </a:p>
        </p:txBody>
      </p:sp>
      <p:pic>
        <p:nvPicPr>
          <p:cNvPr id="4" name="Content Placeholder 3">
            <a:extLst>
              <a:ext uri="{FF2B5EF4-FFF2-40B4-BE49-F238E27FC236}">
                <a16:creationId xmlns:a16="http://schemas.microsoft.com/office/drawing/2014/main" id="{E5A21AF1-F94E-9F4C-BEDE-1E170298EEB5}"/>
              </a:ext>
            </a:extLst>
          </p:cNvPr>
          <p:cNvPicPr>
            <a:picLocks noGrp="1" noChangeAspect="1"/>
          </p:cNvPicPr>
          <p:nvPr>
            <p:ph idx="1"/>
          </p:nvPr>
        </p:nvPicPr>
        <p:blipFill>
          <a:blip r:embed="rId2"/>
          <a:stretch>
            <a:fillRect/>
          </a:stretch>
        </p:blipFill>
        <p:spPr>
          <a:xfrm>
            <a:off x="1492813" y="2720845"/>
            <a:ext cx="2794000" cy="2514600"/>
          </a:xfrm>
          <a:prstGeom prst="rect">
            <a:avLst/>
          </a:prstGeom>
        </p:spPr>
      </p:pic>
      <p:pic>
        <p:nvPicPr>
          <p:cNvPr id="5" name="Picture 4">
            <a:extLst>
              <a:ext uri="{FF2B5EF4-FFF2-40B4-BE49-F238E27FC236}">
                <a16:creationId xmlns:a16="http://schemas.microsoft.com/office/drawing/2014/main" id="{C49CA013-6CC0-8B40-BEAB-82DC2F4C7F4F}"/>
              </a:ext>
            </a:extLst>
          </p:cNvPr>
          <p:cNvPicPr>
            <a:picLocks noChangeAspect="1"/>
          </p:cNvPicPr>
          <p:nvPr/>
        </p:nvPicPr>
        <p:blipFill>
          <a:blip r:embed="rId3"/>
          <a:stretch>
            <a:fillRect/>
          </a:stretch>
        </p:blipFill>
        <p:spPr>
          <a:xfrm>
            <a:off x="4749800" y="2395959"/>
            <a:ext cx="5678972" cy="2839486"/>
          </a:xfrm>
          <a:prstGeom prst="rect">
            <a:avLst/>
          </a:prstGeom>
        </p:spPr>
      </p:pic>
    </p:spTree>
    <p:extLst>
      <p:ext uri="{BB962C8B-B14F-4D97-AF65-F5344CB8AC3E}">
        <p14:creationId xmlns:p14="http://schemas.microsoft.com/office/powerpoint/2010/main" val="4028826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9010-E1ED-864D-B6B1-3EE954DAF10E}"/>
              </a:ext>
            </a:extLst>
          </p:cNvPr>
          <p:cNvSpPr>
            <a:spLocks noGrp="1"/>
          </p:cNvSpPr>
          <p:nvPr>
            <p:ph type="title"/>
          </p:nvPr>
        </p:nvSpPr>
        <p:spPr/>
        <p:txBody>
          <a:bodyPr/>
          <a:lstStyle/>
          <a:p>
            <a:r>
              <a:rPr lang="en-US" altLang="zh-CN" dirty="0">
                <a:solidFill>
                  <a:srgbClr val="C00000"/>
                </a:solidFill>
              </a:rPr>
              <a:t>KNN</a:t>
            </a:r>
            <a:endParaRPr lang="en-US" dirty="0">
              <a:solidFill>
                <a:srgbClr val="C00000"/>
              </a:solidFill>
            </a:endParaRPr>
          </a:p>
        </p:txBody>
      </p:sp>
      <p:sp>
        <p:nvSpPr>
          <p:cNvPr id="3" name="Content Placeholder 2">
            <a:extLst>
              <a:ext uri="{FF2B5EF4-FFF2-40B4-BE49-F238E27FC236}">
                <a16:creationId xmlns:a16="http://schemas.microsoft.com/office/drawing/2014/main" id="{C5B85AD4-7A4E-4E4A-AD30-2550C37DE860}"/>
              </a:ext>
            </a:extLst>
          </p:cNvPr>
          <p:cNvSpPr>
            <a:spLocks noGrp="1"/>
          </p:cNvSpPr>
          <p:nvPr>
            <p:ph idx="1"/>
          </p:nvPr>
        </p:nvSpPr>
        <p:spPr/>
        <p:txBody>
          <a:bodyPr>
            <a:normAutofit lnSpcReduction="10000"/>
          </a:bodyPr>
          <a:lstStyle/>
          <a:p>
            <a:r>
              <a:rPr lang="en-US" altLang="zh-CN" dirty="0"/>
              <a:t>If</a:t>
            </a:r>
            <a:r>
              <a:rPr lang="zh-CN" altLang="en-US" dirty="0"/>
              <a:t> </a:t>
            </a:r>
            <a:r>
              <a:rPr lang="en-US" altLang="zh-CN" dirty="0"/>
              <a:t>we</a:t>
            </a:r>
            <a:r>
              <a:rPr lang="zh-CN" altLang="en-US" dirty="0"/>
              <a:t> </a:t>
            </a:r>
            <a:r>
              <a:rPr lang="en-US" altLang="zh-CN" dirty="0"/>
              <a:t>want</a:t>
            </a:r>
            <a:r>
              <a:rPr lang="zh-CN" altLang="en-US" dirty="0"/>
              <a:t> </a:t>
            </a:r>
            <a:r>
              <a:rPr lang="en-US" altLang="zh-CN" dirty="0"/>
              <a:t>write</a:t>
            </a:r>
            <a:r>
              <a:rPr lang="zh-CN" altLang="en-US" dirty="0"/>
              <a:t> </a:t>
            </a:r>
            <a:r>
              <a:rPr lang="en-US" altLang="zh-CN" dirty="0"/>
              <a:t>a</a:t>
            </a:r>
            <a:r>
              <a:rPr lang="zh-CN" altLang="en-US" dirty="0"/>
              <a:t> </a:t>
            </a:r>
            <a:r>
              <a:rPr lang="en-US" altLang="zh-CN" dirty="0"/>
              <a:t>program</a:t>
            </a:r>
            <a:r>
              <a:rPr lang="zh-CN" altLang="en-US" dirty="0"/>
              <a:t> </a:t>
            </a:r>
            <a:r>
              <a:rPr lang="en-US" altLang="zh-CN" dirty="0"/>
              <a:t>solve</a:t>
            </a:r>
            <a:r>
              <a:rPr lang="zh-CN" altLang="en-US" dirty="0"/>
              <a:t> </a:t>
            </a:r>
            <a:r>
              <a:rPr lang="en-US" altLang="zh-CN" dirty="0"/>
              <a:t>it,</a:t>
            </a:r>
            <a:r>
              <a:rPr lang="zh-CN" altLang="en-US" dirty="0"/>
              <a:t> </a:t>
            </a:r>
            <a:r>
              <a:rPr lang="en-US" altLang="zh-CN" dirty="0"/>
              <a:t>it’s</a:t>
            </a:r>
            <a:r>
              <a:rPr lang="zh-CN" altLang="en-US" dirty="0"/>
              <a:t> </a:t>
            </a:r>
            <a:r>
              <a:rPr lang="en-US" altLang="zh-CN" dirty="0"/>
              <a:t>simple.</a:t>
            </a:r>
            <a:r>
              <a:rPr lang="zh-CN" altLang="en-US" dirty="0"/>
              <a:t> </a:t>
            </a:r>
            <a:endParaRPr lang="en-US" altLang="zh-CN" dirty="0"/>
          </a:p>
          <a:p>
            <a:r>
              <a:rPr lang="en-US" altLang="zh-CN" dirty="0"/>
              <a:t>1-nearest</a:t>
            </a:r>
            <a:r>
              <a:rPr lang="zh-CN" altLang="en-US" dirty="0"/>
              <a:t> </a:t>
            </a:r>
            <a:r>
              <a:rPr lang="en-US" altLang="zh-CN" dirty="0"/>
              <a:t>neighbor</a:t>
            </a:r>
            <a:r>
              <a:rPr lang="zh-CN" altLang="en-US" dirty="0"/>
              <a:t> </a:t>
            </a:r>
            <a:r>
              <a:rPr lang="en-US" altLang="zh-CN" dirty="0"/>
              <a:t>classifier</a:t>
            </a:r>
            <a:r>
              <a:rPr lang="zh-CN" altLang="en-US" dirty="0"/>
              <a:t> </a:t>
            </a:r>
            <a:r>
              <a:rPr lang="en-US" altLang="zh-CN" dirty="0"/>
              <a:t>/</a:t>
            </a:r>
            <a:r>
              <a:rPr lang="zh-CN" altLang="en-US" dirty="0"/>
              <a:t> </a:t>
            </a:r>
            <a:r>
              <a:rPr lang="en-US" altLang="zh-CN" dirty="0"/>
              <a:t>regression</a:t>
            </a:r>
          </a:p>
          <a:p>
            <a:r>
              <a:rPr lang="en-US" altLang="zh-CN" dirty="0"/>
              <a:t>Weighted</a:t>
            </a:r>
            <a:r>
              <a:rPr lang="zh-CN" altLang="en-US" dirty="0"/>
              <a:t> </a:t>
            </a:r>
            <a:r>
              <a:rPr lang="en-US" altLang="zh-CN" dirty="0"/>
              <a:t>nearest</a:t>
            </a:r>
            <a:r>
              <a:rPr lang="zh-CN" altLang="en-US" dirty="0"/>
              <a:t> </a:t>
            </a:r>
            <a:r>
              <a:rPr lang="en-US" altLang="zh-CN" dirty="0"/>
              <a:t>neighbor</a:t>
            </a:r>
            <a:r>
              <a:rPr lang="zh-CN" altLang="en-US" dirty="0"/>
              <a:t> </a:t>
            </a:r>
            <a:r>
              <a:rPr lang="en-US" altLang="zh-CN" dirty="0"/>
              <a:t>classifier</a:t>
            </a:r>
            <a:r>
              <a:rPr lang="zh-CN" altLang="en-US" dirty="0"/>
              <a:t> </a:t>
            </a:r>
            <a:r>
              <a:rPr lang="en-US" altLang="zh-CN" dirty="0"/>
              <a:t>/</a:t>
            </a:r>
            <a:r>
              <a:rPr lang="zh-CN" altLang="en-US" dirty="0"/>
              <a:t> </a:t>
            </a:r>
            <a:r>
              <a:rPr lang="en-US" altLang="zh-CN" dirty="0"/>
              <a:t>regression</a:t>
            </a:r>
          </a:p>
          <a:p>
            <a:r>
              <a:rPr lang="en-US" altLang="zh-CN" dirty="0"/>
              <a:t>Maybe</a:t>
            </a:r>
            <a:r>
              <a:rPr lang="zh-CN" altLang="en-US" dirty="0"/>
              <a:t> </a:t>
            </a:r>
            <a:r>
              <a:rPr lang="en-US" altLang="zh-CN" dirty="0"/>
              <a:t>all</a:t>
            </a:r>
            <a:r>
              <a:rPr lang="zh-CN" altLang="en-US" dirty="0"/>
              <a:t> </a:t>
            </a:r>
            <a:r>
              <a:rPr lang="en-US" altLang="zh-CN" dirty="0"/>
              <a:t>the</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problem</a:t>
            </a:r>
            <a:r>
              <a:rPr lang="zh-CN" altLang="en-US" dirty="0"/>
              <a:t> </a:t>
            </a:r>
            <a:r>
              <a:rPr lang="en-US" altLang="zh-CN" dirty="0"/>
              <a:t>could</a:t>
            </a:r>
            <a:r>
              <a:rPr lang="zh-CN" altLang="en-US" dirty="0"/>
              <a:t> </a:t>
            </a:r>
            <a:r>
              <a:rPr lang="en-US" altLang="zh-CN" dirty="0"/>
              <a:t>use</a:t>
            </a:r>
            <a:r>
              <a:rPr lang="zh-CN" altLang="en-US" dirty="0"/>
              <a:t> </a:t>
            </a:r>
            <a:r>
              <a:rPr lang="en-US" altLang="zh-CN" dirty="0"/>
              <a:t>this</a:t>
            </a:r>
            <a:r>
              <a:rPr lang="zh-CN" altLang="en-US" dirty="0"/>
              <a:t> </a:t>
            </a:r>
            <a:r>
              <a:rPr lang="en-US" altLang="zh-CN" dirty="0"/>
              <a:t>method.</a:t>
            </a:r>
            <a:r>
              <a:rPr lang="zh-CN" altLang="en-US" dirty="0"/>
              <a:t> </a:t>
            </a:r>
            <a:endParaRPr lang="en-US" altLang="zh-CN" dirty="0"/>
          </a:p>
          <a:p>
            <a:pPr lvl="1"/>
            <a:r>
              <a:rPr lang="en-US" altLang="zh-CN" dirty="0"/>
              <a:t>Dimension</a:t>
            </a:r>
            <a:r>
              <a:rPr lang="zh-CN" altLang="en-US" dirty="0"/>
              <a:t> </a:t>
            </a:r>
            <a:r>
              <a:rPr lang="en-US" altLang="zh-CN" dirty="0"/>
              <a:t>reduction</a:t>
            </a:r>
          </a:p>
          <a:p>
            <a:pPr lvl="2"/>
            <a:r>
              <a:rPr lang="en-US" altLang="zh-CN" dirty="0"/>
              <a:t>With</a:t>
            </a:r>
            <a:r>
              <a:rPr lang="zh-CN" altLang="en-US" dirty="0"/>
              <a:t> </a:t>
            </a:r>
            <a:r>
              <a:rPr lang="en-US" altLang="zh-CN" dirty="0"/>
              <a:t>the</a:t>
            </a:r>
            <a:r>
              <a:rPr lang="zh-CN" altLang="en-US" dirty="0"/>
              <a:t> </a:t>
            </a:r>
            <a:r>
              <a:rPr lang="en-US" altLang="zh-CN" dirty="0"/>
              <a:t>dimension</a:t>
            </a:r>
            <a:r>
              <a:rPr lang="zh-CN" altLang="en-US" dirty="0"/>
              <a:t> </a:t>
            </a:r>
            <a:r>
              <a:rPr lang="en-US" altLang="zh-CN" dirty="0"/>
              <a:t>increase,</a:t>
            </a:r>
            <a:r>
              <a:rPr lang="zh-CN" altLang="en-US" dirty="0"/>
              <a:t> </a:t>
            </a:r>
            <a:r>
              <a:rPr lang="en-US" altLang="zh-CN" dirty="0"/>
              <a:t>we</a:t>
            </a:r>
            <a:r>
              <a:rPr lang="zh-CN" altLang="en-US" dirty="0"/>
              <a:t> </a:t>
            </a:r>
            <a:r>
              <a:rPr lang="en-US" altLang="zh-CN" dirty="0"/>
              <a:t>need</a:t>
            </a:r>
            <a:r>
              <a:rPr lang="zh-CN" altLang="en-US" dirty="0"/>
              <a:t> </a:t>
            </a:r>
            <a:r>
              <a:rPr lang="en-US" altLang="zh-CN" dirty="0"/>
              <a:t>much</a:t>
            </a:r>
            <a:r>
              <a:rPr lang="zh-CN" altLang="en-US" dirty="0"/>
              <a:t> </a:t>
            </a:r>
            <a:r>
              <a:rPr lang="en-US" altLang="zh-CN" dirty="0"/>
              <a:t>more</a:t>
            </a:r>
            <a:r>
              <a:rPr lang="zh-CN" altLang="en-US" dirty="0"/>
              <a:t> </a:t>
            </a:r>
            <a:r>
              <a:rPr lang="en-US" altLang="zh-CN" dirty="0"/>
              <a:t>data</a:t>
            </a:r>
            <a:r>
              <a:rPr lang="zh-CN" altLang="en-US" dirty="0"/>
              <a:t> </a:t>
            </a:r>
            <a:r>
              <a:rPr lang="en-US" altLang="zh-CN" dirty="0"/>
              <a:t>to</a:t>
            </a:r>
            <a:r>
              <a:rPr lang="zh-CN" altLang="en-US" dirty="0"/>
              <a:t> </a:t>
            </a:r>
            <a:r>
              <a:rPr lang="en-US" altLang="zh-CN" dirty="0"/>
              <a:t>fit.</a:t>
            </a:r>
            <a:r>
              <a:rPr lang="zh-CN" altLang="en-US" dirty="0"/>
              <a:t> </a:t>
            </a:r>
            <a:endParaRPr lang="en-US" altLang="zh-CN" dirty="0"/>
          </a:p>
          <a:p>
            <a:pPr lvl="2"/>
            <a:r>
              <a:rPr lang="en-US" altLang="zh-CN" dirty="0"/>
              <a:t>Euclidean</a:t>
            </a:r>
            <a:r>
              <a:rPr lang="zh-CN" altLang="en-US" dirty="0"/>
              <a:t> </a:t>
            </a:r>
            <a:r>
              <a:rPr lang="en-US" altLang="zh-CN" dirty="0"/>
              <a:t>distance</a:t>
            </a:r>
            <a:r>
              <a:rPr lang="zh-CN" altLang="en-US" dirty="0"/>
              <a:t> </a:t>
            </a:r>
            <a:r>
              <a:rPr lang="en-US" altLang="zh-CN" dirty="0"/>
              <a:t>is</a:t>
            </a:r>
            <a:r>
              <a:rPr lang="zh-CN" altLang="en-US" dirty="0"/>
              <a:t> </a:t>
            </a:r>
            <a:r>
              <a:rPr lang="en-US" altLang="zh-CN" dirty="0"/>
              <a:t>unhelpful</a:t>
            </a:r>
            <a:r>
              <a:rPr lang="zh-CN" altLang="en-US" dirty="0"/>
              <a:t> </a:t>
            </a:r>
            <a:r>
              <a:rPr lang="en-US" altLang="zh-CN" dirty="0"/>
              <a:t>in</a:t>
            </a:r>
            <a:r>
              <a:rPr lang="zh-CN" altLang="en-US" dirty="0"/>
              <a:t> </a:t>
            </a:r>
            <a:r>
              <a:rPr lang="en-US" altLang="zh-CN" dirty="0"/>
              <a:t>high</a:t>
            </a:r>
            <a:r>
              <a:rPr lang="zh-CN" altLang="en-US" dirty="0"/>
              <a:t> </a:t>
            </a:r>
            <a:r>
              <a:rPr lang="en-US" altLang="zh-CN" dirty="0"/>
              <a:t>dimensions</a:t>
            </a:r>
            <a:r>
              <a:rPr lang="zh-CN" altLang="en-US" dirty="0"/>
              <a:t> </a:t>
            </a:r>
            <a:r>
              <a:rPr lang="en-US" altLang="zh-CN" dirty="0"/>
              <a:t>because</a:t>
            </a:r>
            <a:r>
              <a:rPr lang="zh-CN" altLang="en-US" dirty="0"/>
              <a:t> </a:t>
            </a:r>
            <a:r>
              <a:rPr lang="en-US" altLang="zh-CN" dirty="0"/>
              <a:t>all</a:t>
            </a:r>
            <a:r>
              <a:rPr lang="zh-CN" altLang="en-US" dirty="0"/>
              <a:t> </a:t>
            </a:r>
            <a:r>
              <a:rPr lang="en-US" altLang="zh-CN" dirty="0"/>
              <a:t>vectors</a:t>
            </a:r>
            <a:r>
              <a:rPr lang="zh-CN" altLang="en-US" dirty="0"/>
              <a:t> </a:t>
            </a:r>
            <a:r>
              <a:rPr lang="en-US" altLang="zh-CN" dirty="0"/>
              <a:t>are</a:t>
            </a:r>
            <a:r>
              <a:rPr lang="zh-CN" altLang="en-US" dirty="0"/>
              <a:t> </a:t>
            </a:r>
            <a:r>
              <a:rPr lang="en-US" altLang="zh-CN" dirty="0"/>
              <a:t>almost</a:t>
            </a:r>
            <a:r>
              <a:rPr lang="zh-CN" altLang="en-US" dirty="0"/>
              <a:t> </a:t>
            </a:r>
            <a:r>
              <a:rPr lang="en-US" altLang="zh-CN" dirty="0"/>
              <a:t>equidistant</a:t>
            </a:r>
            <a:r>
              <a:rPr lang="zh-CN" altLang="en-US" dirty="0"/>
              <a:t> </a:t>
            </a:r>
            <a:r>
              <a:rPr lang="en-US" altLang="zh-CN" dirty="0"/>
              <a:t>to</a:t>
            </a:r>
            <a:r>
              <a:rPr lang="zh-CN" altLang="en-US" dirty="0"/>
              <a:t> </a:t>
            </a:r>
            <a:r>
              <a:rPr lang="en-US" altLang="zh-CN" dirty="0"/>
              <a:t>the</a:t>
            </a:r>
            <a:r>
              <a:rPr lang="zh-CN" altLang="en-US" dirty="0"/>
              <a:t> </a:t>
            </a:r>
            <a:r>
              <a:rPr lang="en-US" altLang="zh-CN" dirty="0"/>
              <a:t>search</a:t>
            </a:r>
            <a:r>
              <a:rPr lang="zh-CN" altLang="en-US" dirty="0"/>
              <a:t> </a:t>
            </a:r>
            <a:r>
              <a:rPr lang="en-US" altLang="zh-CN" dirty="0"/>
              <a:t>query</a:t>
            </a:r>
            <a:r>
              <a:rPr lang="zh-CN" altLang="en-US" dirty="0"/>
              <a:t> </a:t>
            </a:r>
            <a:r>
              <a:rPr lang="en-US" altLang="zh-CN" dirty="0"/>
              <a:t>vector.</a:t>
            </a:r>
            <a:r>
              <a:rPr lang="zh-CN" altLang="en-US" dirty="0"/>
              <a:t> </a:t>
            </a:r>
            <a:r>
              <a:rPr lang="en-US" altLang="zh-CN" dirty="0"/>
              <a:t>(</a:t>
            </a:r>
            <a:r>
              <a:rPr lang="en-US" altLang="zh-CN" i="1" dirty="0"/>
              <a:t>Image</a:t>
            </a:r>
            <a:r>
              <a:rPr lang="zh-CN" altLang="en-US" i="1" dirty="0"/>
              <a:t> </a:t>
            </a:r>
            <a:r>
              <a:rPr lang="en-US" altLang="zh-CN" i="1" dirty="0"/>
              <a:t>a</a:t>
            </a:r>
            <a:r>
              <a:rPr lang="zh-CN" altLang="en-US" i="1" dirty="0"/>
              <a:t> </a:t>
            </a:r>
            <a:r>
              <a:rPr lang="en-US" altLang="zh-CN" i="1" dirty="0"/>
              <a:t>circle</a:t>
            </a:r>
            <a:r>
              <a:rPr lang="en-US" altLang="zh-CN" dirty="0"/>
              <a:t>)</a:t>
            </a:r>
          </a:p>
          <a:p>
            <a:pPr lvl="1"/>
            <a:r>
              <a:rPr lang="en-US" altLang="zh-CN" dirty="0" err="1"/>
              <a:t>Outlinear</a:t>
            </a:r>
            <a:r>
              <a:rPr lang="zh-CN" altLang="en-US" dirty="0"/>
              <a:t> </a:t>
            </a:r>
            <a:endParaRPr lang="en-US" altLang="zh-CN" dirty="0"/>
          </a:p>
          <a:p>
            <a:pPr lvl="1"/>
            <a:r>
              <a:rPr lang="en-US" altLang="zh-CN" dirty="0"/>
              <a:t>Memory</a:t>
            </a:r>
            <a:r>
              <a:rPr lang="zh-CN" altLang="en-US" dirty="0"/>
              <a:t> </a:t>
            </a:r>
            <a:r>
              <a:rPr lang="en-US" altLang="zh-CN" dirty="0"/>
              <a:t>Consuming</a:t>
            </a:r>
            <a:r>
              <a:rPr lang="zh-CN" altLang="en-US" dirty="0"/>
              <a:t> </a:t>
            </a:r>
            <a:endParaRPr lang="en-US" altLang="zh-CN" dirty="0"/>
          </a:p>
          <a:p>
            <a:pPr lvl="1"/>
            <a:r>
              <a:rPr lang="en-US" altLang="zh-CN" dirty="0"/>
              <a:t>Timing</a:t>
            </a:r>
            <a:r>
              <a:rPr lang="zh-CN" altLang="en-US" dirty="0"/>
              <a:t> </a:t>
            </a:r>
            <a:r>
              <a:rPr lang="en-US" altLang="zh-CN" dirty="0" err="1"/>
              <a:t>Cusuming</a:t>
            </a:r>
            <a:r>
              <a:rPr lang="zh-CN" altLang="en-US" dirty="0"/>
              <a:t> </a:t>
            </a:r>
            <a:r>
              <a:rPr lang="en-US" altLang="zh-CN" i="1" dirty="0"/>
              <a:t>in</a:t>
            </a:r>
            <a:r>
              <a:rPr lang="zh-CN" altLang="en-US" i="1" dirty="0"/>
              <a:t> </a:t>
            </a:r>
            <a:r>
              <a:rPr lang="en-US" altLang="zh-CN" i="1" dirty="0"/>
              <a:t>high</a:t>
            </a:r>
            <a:r>
              <a:rPr lang="zh-CN" altLang="en-US" i="1" dirty="0"/>
              <a:t> </a:t>
            </a:r>
            <a:r>
              <a:rPr lang="en-US" altLang="zh-CN" i="1" dirty="0"/>
              <a:t>dimension</a:t>
            </a:r>
            <a:r>
              <a:rPr lang="zh-CN" altLang="en-US" i="1" dirty="0"/>
              <a:t> </a:t>
            </a:r>
            <a:endParaRPr lang="en-US" altLang="zh-CN" dirty="0"/>
          </a:p>
        </p:txBody>
      </p:sp>
    </p:spTree>
    <p:extLst>
      <p:ext uri="{BB962C8B-B14F-4D97-AF65-F5344CB8AC3E}">
        <p14:creationId xmlns:p14="http://schemas.microsoft.com/office/powerpoint/2010/main" val="124025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648D-1B6A-0D49-8B09-4E0A8EA88A2C}"/>
              </a:ext>
            </a:extLst>
          </p:cNvPr>
          <p:cNvSpPr>
            <a:spLocks noGrp="1"/>
          </p:cNvSpPr>
          <p:nvPr>
            <p:ph type="title"/>
          </p:nvPr>
        </p:nvSpPr>
        <p:spPr/>
        <p:txBody>
          <a:bodyPr/>
          <a:lstStyle/>
          <a:p>
            <a:r>
              <a:rPr lang="en-US" altLang="zh-CN" dirty="0">
                <a:solidFill>
                  <a:srgbClr val="C00000"/>
                </a:solidFill>
              </a:rPr>
              <a:t>Support</a:t>
            </a:r>
            <a:r>
              <a:rPr lang="zh-CN" altLang="en-US" dirty="0">
                <a:solidFill>
                  <a:srgbClr val="C00000"/>
                </a:solidFill>
              </a:rPr>
              <a:t> </a:t>
            </a:r>
            <a:r>
              <a:rPr lang="en-US" altLang="zh-CN" dirty="0">
                <a:solidFill>
                  <a:srgbClr val="C00000"/>
                </a:solidFill>
              </a:rPr>
              <a:t>Vector</a:t>
            </a:r>
            <a:r>
              <a:rPr lang="zh-CN" altLang="en-US" dirty="0">
                <a:solidFill>
                  <a:srgbClr val="C00000"/>
                </a:solidFill>
              </a:rPr>
              <a:t> </a:t>
            </a:r>
            <a:r>
              <a:rPr lang="en-US" altLang="zh-CN" dirty="0">
                <a:solidFill>
                  <a:srgbClr val="C00000"/>
                </a:solidFill>
              </a:rPr>
              <a:t>Machine</a:t>
            </a:r>
            <a:endParaRPr lang="en-US" dirty="0">
              <a:solidFill>
                <a:srgbClr val="C00000"/>
              </a:solidFill>
            </a:endParaRPr>
          </a:p>
        </p:txBody>
      </p:sp>
      <p:pic>
        <p:nvPicPr>
          <p:cNvPr id="6" name="Content Placeholder 5">
            <a:extLst>
              <a:ext uri="{FF2B5EF4-FFF2-40B4-BE49-F238E27FC236}">
                <a16:creationId xmlns:a16="http://schemas.microsoft.com/office/drawing/2014/main" id="{028055FA-6270-0448-B991-E7FE19262A4A}"/>
              </a:ext>
            </a:extLst>
          </p:cNvPr>
          <p:cNvPicPr>
            <a:picLocks noGrp="1" noChangeAspect="1"/>
          </p:cNvPicPr>
          <p:nvPr>
            <p:ph idx="1"/>
          </p:nvPr>
        </p:nvPicPr>
        <p:blipFill>
          <a:blip r:embed="rId2"/>
          <a:stretch>
            <a:fillRect/>
          </a:stretch>
        </p:blipFill>
        <p:spPr>
          <a:xfrm>
            <a:off x="1366847" y="1778693"/>
            <a:ext cx="4715370" cy="3534087"/>
          </a:xfrm>
          <a:prstGeom prst="rect">
            <a:avLst/>
          </a:prstGeom>
        </p:spPr>
      </p:pic>
      <p:pic>
        <p:nvPicPr>
          <p:cNvPr id="4" name="Picture 3">
            <a:extLst>
              <a:ext uri="{FF2B5EF4-FFF2-40B4-BE49-F238E27FC236}">
                <a16:creationId xmlns:a16="http://schemas.microsoft.com/office/drawing/2014/main" id="{E0459B55-E562-5042-92B9-6C64E0D0D644}"/>
              </a:ext>
            </a:extLst>
          </p:cNvPr>
          <p:cNvPicPr>
            <a:picLocks noChangeAspect="1"/>
          </p:cNvPicPr>
          <p:nvPr/>
        </p:nvPicPr>
        <p:blipFill>
          <a:blip r:embed="rId3"/>
          <a:stretch>
            <a:fillRect/>
          </a:stretch>
        </p:blipFill>
        <p:spPr>
          <a:xfrm>
            <a:off x="7015153" y="1943633"/>
            <a:ext cx="3810000" cy="3695700"/>
          </a:xfrm>
          <a:prstGeom prst="rect">
            <a:avLst/>
          </a:prstGeom>
        </p:spPr>
      </p:pic>
      <p:pic>
        <p:nvPicPr>
          <p:cNvPr id="5" name="Picture 4">
            <a:extLst>
              <a:ext uri="{FF2B5EF4-FFF2-40B4-BE49-F238E27FC236}">
                <a16:creationId xmlns:a16="http://schemas.microsoft.com/office/drawing/2014/main" id="{25FF330F-A3DC-7548-98C3-7D8EE939E849}"/>
              </a:ext>
            </a:extLst>
          </p:cNvPr>
          <p:cNvPicPr>
            <a:picLocks noChangeAspect="1"/>
          </p:cNvPicPr>
          <p:nvPr/>
        </p:nvPicPr>
        <p:blipFill>
          <a:blip r:embed="rId4"/>
          <a:stretch>
            <a:fillRect/>
          </a:stretch>
        </p:blipFill>
        <p:spPr>
          <a:xfrm>
            <a:off x="4374266" y="5804414"/>
            <a:ext cx="2802038" cy="746595"/>
          </a:xfrm>
          <a:prstGeom prst="rect">
            <a:avLst/>
          </a:prstGeom>
        </p:spPr>
      </p:pic>
      <p:sp>
        <p:nvSpPr>
          <p:cNvPr id="7" name="Rectangle 6">
            <a:extLst>
              <a:ext uri="{FF2B5EF4-FFF2-40B4-BE49-F238E27FC236}">
                <a16:creationId xmlns:a16="http://schemas.microsoft.com/office/drawing/2014/main" id="{BA0301C7-8624-1443-BFC3-9C0BB2BC2DCF}"/>
              </a:ext>
            </a:extLst>
          </p:cNvPr>
          <p:cNvSpPr/>
          <p:nvPr/>
        </p:nvSpPr>
        <p:spPr>
          <a:xfrm>
            <a:off x="4456253" y="5690869"/>
            <a:ext cx="2893671" cy="86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97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FD17-A84D-504F-9DB2-C6F76301E1BB}"/>
              </a:ext>
            </a:extLst>
          </p:cNvPr>
          <p:cNvSpPr>
            <a:spLocks noGrp="1"/>
          </p:cNvSpPr>
          <p:nvPr>
            <p:ph type="title"/>
          </p:nvPr>
        </p:nvSpPr>
        <p:spPr/>
        <p:txBody>
          <a:bodyPr/>
          <a:lstStyle/>
          <a:p>
            <a:r>
              <a:rPr lang="en-US" altLang="zh-CN" dirty="0">
                <a:solidFill>
                  <a:srgbClr val="C00000"/>
                </a:solidFill>
              </a:rPr>
              <a:t>Review</a:t>
            </a:r>
            <a:endParaRPr lang="en-US" dirty="0">
              <a:solidFill>
                <a:srgbClr val="C00000"/>
              </a:solidFill>
            </a:endParaRPr>
          </a:p>
        </p:txBody>
      </p:sp>
      <p:sp>
        <p:nvSpPr>
          <p:cNvPr id="3" name="Content Placeholder 2">
            <a:extLst>
              <a:ext uri="{FF2B5EF4-FFF2-40B4-BE49-F238E27FC236}">
                <a16:creationId xmlns:a16="http://schemas.microsoft.com/office/drawing/2014/main" id="{542A3E24-1A47-BB44-A91C-183949B179F4}"/>
              </a:ext>
            </a:extLst>
          </p:cNvPr>
          <p:cNvSpPr>
            <a:spLocks noGrp="1"/>
          </p:cNvSpPr>
          <p:nvPr>
            <p:ph idx="1"/>
          </p:nvPr>
        </p:nvSpPr>
        <p:spPr/>
        <p:txBody>
          <a:bodyPr/>
          <a:lstStyle/>
          <a:p>
            <a:r>
              <a:rPr lang="en-US" altLang="zh-CN" sz="3600" dirty="0"/>
              <a:t>In</a:t>
            </a:r>
            <a:r>
              <a:rPr lang="zh-CN" altLang="en-US" sz="3600" dirty="0"/>
              <a:t> </a:t>
            </a:r>
            <a:r>
              <a:rPr lang="en-US" altLang="zh-CN" sz="3600" dirty="0"/>
              <a:t>Last</a:t>
            </a:r>
            <a:r>
              <a:rPr lang="zh-CN" altLang="en-US" sz="3600" dirty="0"/>
              <a:t> </a:t>
            </a:r>
            <a:r>
              <a:rPr lang="en-US" altLang="zh-CN" sz="3600" dirty="0"/>
              <a:t>lesson:</a:t>
            </a:r>
            <a:r>
              <a:rPr lang="zh-CN" altLang="en-US" sz="3600" dirty="0"/>
              <a:t> </a:t>
            </a:r>
            <a:endParaRPr lang="en-US" altLang="zh-CN" sz="3600" dirty="0"/>
          </a:p>
          <a:p>
            <a:pPr lvl="1"/>
            <a:r>
              <a:rPr lang="en-US" altLang="zh-CN" sz="3200" dirty="0"/>
              <a:t>1.</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dirty="0"/>
              <a:t>machine</a:t>
            </a:r>
            <a:r>
              <a:rPr lang="zh-CN" altLang="en-US" sz="3200" dirty="0"/>
              <a:t> </a:t>
            </a:r>
            <a:r>
              <a:rPr lang="en-US" altLang="zh-CN" sz="3200" dirty="0"/>
              <a:t>learning?</a:t>
            </a:r>
            <a:r>
              <a:rPr lang="zh-CN" altLang="en-US" sz="3200" dirty="0"/>
              <a:t> </a:t>
            </a:r>
            <a:endParaRPr lang="en-US" altLang="zh-CN" sz="3200" dirty="0"/>
          </a:p>
          <a:p>
            <a:pPr lvl="1"/>
            <a:r>
              <a:rPr lang="en-US" altLang="zh-CN" sz="3200" dirty="0"/>
              <a:t>2.</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i="1" dirty="0"/>
              <a:t>model</a:t>
            </a:r>
            <a:r>
              <a:rPr lang="zh-CN" altLang="en-US" sz="3200" i="1" dirty="0"/>
              <a:t> </a:t>
            </a:r>
            <a:r>
              <a:rPr lang="en-US" altLang="zh-CN" sz="3200" dirty="0"/>
              <a:t>?</a:t>
            </a:r>
            <a:r>
              <a:rPr lang="zh-CN" altLang="en-US" sz="3200" dirty="0"/>
              <a:t> </a:t>
            </a:r>
            <a:endParaRPr lang="en-US" altLang="zh-CN" sz="3200" dirty="0"/>
          </a:p>
          <a:p>
            <a:pPr lvl="1"/>
            <a:r>
              <a:rPr lang="en-US" altLang="zh-CN" sz="3200" dirty="0"/>
              <a:t>3.</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dirty="0"/>
              <a:t>overfitting</a:t>
            </a:r>
            <a:r>
              <a:rPr lang="zh-CN" altLang="en-US" sz="3200" dirty="0"/>
              <a:t> </a:t>
            </a:r>
            <a:r>
              <a:rPr lang="en-US" altLang="zh-CN" sz="3200" dirty="0"/>
              <a:t>and</a:t>
            </a:r>
            <a:r>
              <a:rPr lang="zh-CN" altLang="en-US" sz="3200" dirty="0"/>
              <a:t> </a:t>
            </a:r>
            <a:r>
              <a:rPr lang="en-US" altLang="zh-CN" sz="3200" dirty="0"/>
              <a:t>under</a:t>
            </a:r>
            <a:r>
              <a:rPr lang="zh-CN" altLang="en-US" sz="3200" dirty="0"/>
              <a:t> </a:t>
            </a:r>
            <a:r>
              <a:rPr lang="en-US" altLang="zh-CN" sz="3200" dirty="0"/>
              <a:t>fitting,</a:t>
            </a:r>
            <a:r>
              <a:rPr lang="zh-CN" altLang="en-US" sz="3200" dirty="0"/>
              <a:t> </a:t>
            </a:r>
            <a:r>
              <a:rPr lang="en-US" altLang="zh-CN" sz="3200" dirty="0"/>
              <a:t>why?</a:t>
            </a:r>
            <a:r>
              <a:rPr lang="zh-CN" altLang="en-US" sz="3200" dirty="0"/>
              <a:t> </a:t>
            </a:r>
            <a:endParaRPr lang="en-US" altLang="zh-CN" sz="3200" dirty="0"/>
          </a:p>
          <a:p>
            <a:pPr lvl="1"/>
            <a:r>
              <a:rPr lang="en-US" altLang="zh-CN" sz="3200" dirty="0"/>
              <a:t>4.</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dirty="0"/>
              <a:t>classification</a:t>
            </a:r>
            <a:r>
              <a:rPr lang="zh-CN" altLang="en-US" sz="3200" dirty="0"/>
              <a:t> </a:t>
            </a:r>
            <a:r>
              <a:rPr lang="en-US" altLang="zh-CN" sz="3200" dirty="0"/>
              <a:t>and</a:t>
            </a:r>
            <a:r>
              <a:rPr lang="zh-CN" altLang="en-US" sz="3200" dirty="0"/>
              <a:t> </a:t>
            </a:r>
            <a:r>
              <a:rPr lang="en-US" altLang="zh-CN" sz="3200" dirty="0"/>
              <a:t>regression?</a:t>
            </a:r>
            <a:r>
              <a:rPr lang="zh-CN" altLang="en-US" sz="3200" dirty="0"/>
              <a:t> </a:t>
            </a:r>
            <a:endParaRPr lang="en-US" altLang="zh-CN" sz="3200" dirty="0"/>
          </a:p>
          <a:p>
            <a:pPr lvl="1"/>
            <a:r>
              <a:rPr lang="en-US" altLang="zh-CN" sz="3200" dirty="0"/>
              <a:t>5.</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dirty="0"/>
              <a:t>categorical</a:t>
            </a:r>
            <a:r>
              <a:rPr lang="zh-CN" altLang="en-US" sz="3200" dirty="0"/>
              <a:t> </a:t>
            </a:r>
            <a:r>
              <a:rPr lang="en-US" altLang="zh-CN" sz="3200" dirty="0"/>
              <a:t>and</a:t>
            </a:r>
            <a:r>
              <a:rPr lang="zh-CN" altLang="en-US" sz="3200" dirty="0"/>
              <a:t> </a:t>
            </a:r>
            <a:r>
              <a:rPr lang="en-US" altLang="zh-CN" sz="3200" dirty="0"/>
              <a:t>numerical?</a:t>
            </a:r>
            <a:r>
              <a:rPr lang="zh-CN" altLang="en-US" sz="3200" dirty="0"/>
              <a:t> </a:t>
            </a:r>
            <a:endParaRPr lang="en-US" altLang="zh-CN" sz="3200" dirty="0"/>
          </a:p>
          <a:p>
            <a:pPr lvl="1"/>
            <a:r>
              <a:rPr lang="en-US" altLang="zh-CN" sz="3200" dirty="0"/>
              <a:t>6.</a:t>
            </a:r>
            <a:r>
              <a:rPr lang="zh-CN" altLang="en-US" sz="3200" dirty="0"/>
              <a:t> </a:t>
            </a:r>
            <a:r>
              <a:rPr lang="en-US" altLang="zh-CN" sz="3200" dirty="0"/>
              <a:t>What’s</a:t>
            </a:r>
            <a:r>
              <a:rPr lang="zh-CN" altLang="en-US" sz="3200" dirty="0"/>
              <a:t> </a:t>
            </a:r>
            <a:r>
              <a:rPr lang="en-US" altLang="zh-CN" sz="3200" dirty="0"/>
              <a:t>the</a:t>
            </a:r>
            <a:r>
              <a:rPr lang="zh-CN" altLang="en-US" sz="3200" dirty="0"/>
              <a:t> </a:t>
            </a:r>
            <a:r>
              <a:rPr lang="en-US" altLang="zh-CN" sz="3200" dirty="0"/>
              <a:t>outliner?</a:t>
            </a:r>
            <a:r>
              <a:rPr lang="zh-CN" altLang="en-US" sz="3200" dirty="0"/>
              <a:t> </a:t>
            </a:r>
            <a:endParaRPr lang="en-US" sz="3200" dirty="0"/>
          </a:p>
        </p:txBody>
      </p:sp>
    </p:spTree>
    <p:extLst>
      <p:ext uri="{BB962C8B-B14F-4D97-AF65-F5344CB8AC3E}">
        <p14:creationId xmlns:p14="http://schemas.microsoft.com/office/powerpoint/2010/main" val="73568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6AA8-A606-0E4B-B047-D17C3CAAC58F}"/>
              </a:ext>
            </a:extLst>
          </p:cNvPr>
          <p:cNvSpPr>
            <a:spLocks noGrp="1"/>
          </p:cNvSpPr>
          <p:nvPr>
            <p:ph type="title"/>
          </p:nvPr>
        </p:nvSpPr>
        <p:spPr/>
        <p:txBody>
          <a:bodyPr/>
          <a:lstStyle/>
          <a:p>
            <a:r>
              <a:rPr lang="en-US" altLang="zh-CN" dirty="0">
                <a:solidFill>
                  <a:srgbClr val="C00000"/>
                </a:solidFill>
              </a:rPr>
              <a:t>Kernel</a:t>
            </a:r>
            <a:r>
              <a:rPr lang="zh-CN" altLang="en-US" dirty="0">
                <a:solidFill>
                  <a:srgbClr val="C00000"/>
                </a:solidFill>
              </a:rPr>
              <a:t> </a:t>
            </a:r>
            <a:r>
              <a:rPr lang="en-US" altLang="zh-CN" dirty="0">
                <a:solidFill>
                  <a:srgbClr val="C00000"/>
                </a:solidFill>
              </a:rPr>
              <a:t>Function</a:t>
            </a:r>
            <a:endParaRPr lang="en-US" dirty="0">
              <a:solidFill>
                <a:srgbClr val="C00000"/>
              </a:solidFill>
            </a:endParaRPr>
          </a:p>
        </p:txBody>
      </p:sp>
      <p:sp>
        <p:nvSpPr>
          <p:cNvPr id="3" name="Content Placeholder 2">
            <a:extLst>
              <a:ext uri="{FF2B5EF4-FFF2-40B4-BE49-F238E27FC236}">
                <a16:creationId xmlns:a16="http://schemas.microsoft.com/office/drawing/2014/main" id="{0693CF71-3368-5542-9EF6-89D0E8FCCFF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92AFA9A-38F3-6849-93C4-0D9939E0712B}"/>
              </a:ext>
            </a:extLst>
          </p:cNvPr>
          <p:cNvPicPr>
            <a:picLocks noChangeAspect="1"/>
          </p:cNvPicPr>
          <p:nvPr/>
        </p:nvPicPr>
        <p:blipFill>
          <a:blip r:embed="rId2"/>
          <a:stretch>
            <a:fillRect/>
          </a:stretch>
        </p:blipFill>
        <p:spPr>
          <a:xfrm>
            <a:off x="666187" y="2261394"/>
            <a:ext cx="8128000" cy="3479800"/>
          </a:xfrm>
          <a:prstGeom prst="rect">
            <a:avLst/>
          </a:prstGeom>
        </p:spPr>
      </p:pic>
      <p:pic>
        <p:nvPicPr>
          <p:cNvPr id="5" name="Picture 4">
            <a:extLst>
              <a:ext uri="{FF2B5EF4-FFF2-40B4-BE49-F238E27FC236}">
                <a16:creationId xmlns:a16="http://schemas.microsoft.com/office/drawing/2014/main" id="{BB04387A-FDE6-7D4F-A3A0-B4E9CDF08562}"/>
              </a:ext>
            </a:extLst>
          </p:cNvPr>
          <p:cNvPicPr>
            <a:picLocks noChangeAspect="1"/>
          </p:cNvPicPr>
          <p:nvPr/>
        </p:nvPicPr>
        <p:blipFill>
          <a:blip r:embed="rId3"/>
          <a:stretch>
            <a:fillRect/>
          </a:stretch>
        </p:blipFill>
        <p:spPr>
          <a:xfrm>
            <a:off x="8101796" y="3217842"/>
            <a:ext cx="1879600" cy="977900"/>
          </a:xfrm>
          <a:prstGeom prst="rect">
            <a:avLst/>
          </a:prstGeom>
        </p:spPr>
      </p:pic>
    </p:spTree>
    <p:extLst>
      <p:ext uri="{BB962C8B-B14F-4D97-AF65-F5344CB8AC3E}">
        <p14:creationId xmlns:p14="http://schemas.microsoft.com/office/powerpoint/2010/main" val="220987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EE4F-04A9-524D-A85C-0CD86AE2C9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BAB5CD-F725-F14E-A28E-72BB4CAFF06A}"/>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sz="1600" dirty="0">
                <a:hlinkClick r:id="rId2"/>
              </a:rPr>
              <a:t>https://cs.stanford.edu/~karpathy/svmjs/demo/</a:t>
            </a:r>
            <a:endParaRPr lang="en-US" sz="1600" dirty="0"/>
          </a:p>
          <a:p>
            <a:endParaRPr lang="en-US" sz="1600" dirty="0"/>
          </a:p>
        </p:txBody>
      </p:sp>
      <p:pic>
        <p:nvPicPr>
          <p:cNvPr id="4" name="Picture 3">
            <a:extLst>
              <a:ext uri="{FF2B5EF4-FFF2-40B4-BE49-F238E27FC236}">
                <a16:creationId xmlns:a16="http://schemas.microsoft.com/office/drawing/2014/main" id="{69467041-0E6C-1744-926A-F8B502B5E091}"/>
              </a:ext>
            </a:extLst>
          </p:cNvPr>
          <p:cNvPicPr>
            <a:picLocks noChangeAspect="1"/>
          </p:cNvPicPr>
          <p:nvPr/>
        </p:nvPicPr>
        <p:blipFill>
          <a:blip r:embed="rId3"/>
          <a:stretch>
            <a:fillRect/>
          </a:stretch>
        </p:blipFill>
        <p:spPr>
          <a:xfrm>
            <a:off x="838200" y="1999419"/>
            <a:ext cx="10309902" cy="1970045"/>
          </a:xfrm>
          <a:prstGeom prst="rect">
            <a:avLst/>
          </a:prstGeom>
        </p:spPr>
      </p:pic>
      <p:pic>
        <p:nvPicPr>
          <p:cNvPr id="5" name="Picture 4">
            <a:extLst>
              <a:ext uri="{FF2B5EF4-FFF2-40B4-BE49-F238E27FC236}">
                <a16:creationId xmlns:a16="http://schemas.microsoft.com/office/drawing/2014/main" id="{6697D1B9-F08C-E34E-AB81-87D607AC3D13}"/>
              </a:ext>
            </a:extLst>
          </p:cNvPr>
          <p:cNvPicPr>
            <a:picLocks noChangeAspect="1"/>
          </p:cNvPicPr>
          <p:nvPr/>
        </p:nvPicPr>
        <p:blipFill>
          <a:blip r:embed="rId4"/>
          <a:stretch>
            <a:fillRect/>
          </a:stretch>
        </p:blipFill>
        <p:spPr>
          <a:xfrm>
            <a:off x="8010324" y="3902075"/>
            <a:ext cx="1727200" cy="2590800"/>
          </a:xfrm>
          <a:prstGeom prst="rect">
            <a:avLst/>
          </a:prstGeom>
        </p:spPr>
      </p:pic>
    </p:spTree>
    <p:extLst>
      <p:ext uri="{BB962C8B-B14F-4D97-AF65-F5344CB8AC3E}">
        <p14:creationId xmlns:p14="http://schemas.microsoft.com/office/powerpoint/2010/main" val="152030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7A22-7FEF-BF4B-A9D5-EA2F76D5DF5F}"/>
              </a:ext>
            </a:extLst>
          </p:cNvPr>
          <p:cNvSpPr>
            <a:spLocks noGrp="1"/>
          </p:cNvSpPr>
          <p:nvPr>
            <p:ph type="title"/>
          </p:nvPr>
        </p:nvSpPr>
        <p:spPr/>
        <p:txBody>
          <a:bodyPr/>
          <a:lstStyle/>
          <a:p>
            <a:r>
              <a:rPr lang="en-US" altLang="zh-CN" dirty="0">
                <a:solidFill>
                  <a:srgbClr val="C00000"/>
                </a:solidFill>
              </a:rPr>
              <a:t>Unbalance</a:t>
            </a:r>
            <a:r>
              <a:rPr lang="zh-CN" altLang="en-US" dirty="0">
                <a:solidFill>
                  <a:srgbClr val="C00000"/>
                </a:solidFill>
              </a:rPr>
              <a:t> </a:t>
            </a:r>
            <a:r>
              <a:rPr lang="en-US" altLang="zh-CN" dirty="0">
                <a:solidFill>
                  <a:srgbClr val="C00000"/>
                </a:solidFill>
              </a:rPr>
              <a:t>Problem</a:t>
            </a:r>
            <a:endParaRPr lang="en-US" dirty="0">
              <a:solidFill>
                <a:srgbClr val="C00000"/>
              </a:solidFill>
            </a:endParaRPr>
          </a:p>
        </p:txBody>
      </p:sp>
      <p:sp>
        <p:nvSpPr>
          <p:cNvPr id="3" name="Content Placeholder 2">
            <a:extLst>
              <a:ext uri="{FF2B5EF4-FFF2-40B4-BE49-F238E27FC236}">
                <a16:creationId xmlns:a16="http://schemas.microsoft.com/office/drawing/2014/main" id="{E0B06DE5-D5F6-9949-98AC-0D63EC93C4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A66CE09-6273-9246-975C-46B2A0F8183E}"/>
              </a:ext>
            </a:extLst>
          </p:cNvPr>
          <p:cNvPicPr>
            <a:picLocks noChangeAspect="1"/>
          </p:cNvPicPr>
          <p:nvPr/>
        </p:nvPicPr>
        <p:blipFill>
          <a:blip r:embed="rId2"/>
          <a:stretch>
            <a:fillRect/>
          </a:stretch>
        </p:blipFill>
        <p:spPr>
          <a:xfrm>
            <a:off x="3068577" y="2338087"/>
            <a:ext cx="4721184" cy="3540888"/>
          </a:xfrm>
          <a:prstGeom prst="rect">
            <a:avLst/>
          </a:prstGeom>
        </p:spPr>
      </p:pic>
    </p:spTree>
    <p:extLst>
      <p:ext uri="{BB962C8B-B14F-4D97-AF65-F5344CB8AC3E}">
        <p14:creationId xmlns:p14="http://schemas.microsoft.com/office/powerpoint/2010/main" val="3064052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ED21-F66E-0E4B-85C1-0D7C14E0FDD3}"/>
              </a:ext>
            </a:extLst>
          </p:cNvPr>
          <p:cNvSpPr>
            <a:spLocks noGrp="1"/>
          </p:cNvSpPr>
          <p:nvPr>
            <p:ph type="title"/>
          </p:nvPr>
        </p:nvSpPr>
        <p:spPr/>
        <p:txBody>
          <a:bodyPr/>
          <a:lstStyle/>
          <a:p>
            <a:r>
              <a:rPr lang="en-US" altLang="zh-CN" dirty="0"/>
              <a:t>Important</a:t>
            </a:r>
            <a:r>
              <a:rPr lang="zh-CN" altLang="en-US" dirty="0"/>
              <a:t> </a:t>
            </a:r>
            <a:r>
              <a:rPr lang="en-US" altLang="zh-CN" dirty="0"/>
              <a:t>of</a:t>
            </a:r>
            <a:r>
              <a:rPr lang="zh-CN" altLang="en-US" dirty="0"/>
              <a:t> </a:t>
            </a:r>
            <a:r>
              <a:rPr lang="en-US" altLang="zh-CN" dirty="0"/>
              <a:t>Preprocessing</a:t>
            </a:r>
            <a:endParaRPr lang="en-US" dirty="0"/>
          </a:p>
        </p:txBody>
      </p:sp>
      <p:sp>
        <p:nvSpPr>
          <p:cNvPr id="3" name="Content Placeholder 2">
            <a:extLst>
              <a:ext uri="{FF2B5EF4-FFF2-40B4-BE49-F238E27FC236}">
                <a16:creationId xmlns:a16="http://schemas.microsoft.com/office/drawing/2014/main" id="{CEF21850-F53F-B641-B744-CAE5B22FC2FD}"/>
              </a:ext>
            </a:extLst>
          </p:cNvPr>
          <p:cNvSpPr>
            <a:spLocks noGrp="1"/>
          </p:cNvSpPr>
          <p:nvPr>
            <p:ph idx="1"/>
          </p:nvPr>
        </p:nvSpPr>
        <p:spPr/>
        <p:txBody>
          <a:bodyPr>
            <a:normAutofit fontScale="92500" lnSpcReduction="10000"/>
          </a:bodyPr>
          <a:lstStyle/>
          <a:p>
            <a:pPr fontAlgn="base"/>
            <a:r>
              <a:rPr lang="en-US" altLang="zh-CN" b="1" dirty="0"/>
              <a:t>Balance</a:t>
            </a:r>
            <a:r>
              <a:rPr lang="zh-CN" altLang="en-US" b="1" dirty="0"/>
              <a:t> </a:t>
            </a:r>
            <a:r>
              <a:rPr lang="en-US" altLang="zh-CN" b="1" dirty="0"/>
              <a:t>Analysis:</a:t>
            </a:r>
            <a:r>
              <a:rPr lang="zh-CN" altLang="en-US" b="1"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know</a:t>
            </a:r>
            <a:r>
              <a:rPr lang="zh-CN" altLang="en-US" dirty="0"/>
              <a:t> </a:t>
            </a:r>
            <a:r>
              <a:rPr lang="en-US" altLang="zh-CN" dirty="0"/>
              <a:t>the</a:t>
            </a:r>
            <a:r>
              <a:rPr lang="zh-CN" altLang="en-US" dirty="0"/>
              <a:t> </a:t>
            </a:r>
            <a:r>
              <a:rPr lang="en-US" altLang="zh-CN" dirty="0"/>
              <a:t>balance</a:t>
            </a:r>
            <a:r>
              <a:rPr lang="zh-CN" altLang="en-US" dirty="0"/>
              <a:t> </a:t>
            </a:r>
            <a:r>
              <a:rPr lang="en-US" altLang="zh-CN" dirty="0"/>
              <a:t>information.</a:t>
            </a:r>
            <a:r>
              <a:rPr lang="zh-CN" altLang="en-US" dirty="0"/>
              <a:t> </a:t>
            </a:r>
            <a:r>
              <a:rPr lang="en-US" altLang="zh-CN" i="1" dirty="0"/>
              <a:t>Spam</a:t>
            </a:r>
            <a:r>
              <a:rPr lang="zh-CN" altLang="en-US" i="1" dirty="0"/>
              <a:t> </a:t>
            </a:r>
            <a:r>
              <a:rPr lang="en-US" altLang="zh-CN" i="1" dirty="0"/>
              <a:t>email.</a:t>
            </a:r>
            <a:endParaRPr lang="en-US" b="1" dirty="0"/>
          </a:p>
          <a:p>
            <a:pPr fontAlgn="base"/>
            <a:r>
              <a:rPr lang="en-US" b="1" dirty="0"/>
              <a:t>Remove Noise</a:t>
            </a:r>
            <a:r>
              <a:rPr lang="en-US" dirty="0"/>
              <a:t>. </a:t>
            </a:r>
            <a:r>
              <a:rPr lang="en-US" altLang="zh-CN" dirty="0"/>
              <a:t>Our</a:t>
            </a:r>
            <a:r>
              <a:rPr lang="zh-CN" altLang="en-US" dirty="0"/>
              <a:t> </a:t>
            </a:r>
            <a:r>
              <a:rPr lang="en-US" altLang="zh-CN" dirty="0"/>
              <a:t>models</a:t>
            </a:r>
            <a:r>
              <a:rPr lang="en-US" dirty="0"/>
              <a:t>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fontAlgn="base"/>
            <a:r>
              <a:rPr lang="en-US" b="1" dirty="0"/>
              <a:t>Remove Collinearity</a:t>
            </a:r>
            <a:r>
              <a:rPr lang="en-US" dirty="0"/>
              <a:t>. </a:t>
            </a:r>
            <a:r>
              <a:rPr lang="en-US" altLang="zh-CN" dirty="0"/>
              <a:t>Model</a:t>
            </a:r>
            <a:r>
              <a:rPr lang="en-US" dirty="0"/>
              <a:t> over-fit your data when you have highly correlated input variables. Consider calculating pairwise correlations for your input data and removing the most correlated.</a:t>
            </a:r>
          </a:p>
          <a:p>
            <a:pPr fontAlgn="base"/>
            <a:r>
              <a:rPr lang="en-US" b="1" dirty="0"/>
              <a:t>Rescale Inputs</a:t>
            </a:r>
            <a:r>
              <a:rPr lang="en-US" dirty="0"/>
              <a:t>: </a:t>
            </a:r>
            <a:r>
              <a:rPr lang="en-US" altLang="zh-CN" dirty="0"/>
              <a:t>Model</a:t>
            </a:r>
            <a:r>
              <a:rPr lang="zh-CN" altLang="en-US" dirty="0"/>
              <a:t> </a:t>
            </a:r>
            <a:r>
              <a:rPr lang="en-US" dirty="0"/>
              <a:t>will often make more reliable predictions if you rescale input variables using standardization or normalization.</a:t>
            </a:r>
          </a:p>
        </p:txBody>
      </p:sp>
    </p:spTree>
    <p:extLst>
      <p:ext uri="{BB962C8B-B14F-4D97-AF65-F5344CB8AC3E}">
        <p14:creationId xmlns:p14="http://schemas.microsoft.com/office/powerpoint/2010/main" val="19998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CE3E-3AC2-8B48-A390-E37EE6E0BFF3}"/>
              </a:ext>
            </a:extLst>
          </p:cNvPr>
          <p:cNvSpPr>
            <a:spLocks noGrp="1"/>
          </p:cNvSpPr>
          <p:nvPr>
            <p:ph type="title"/>
          </p:nvPr>
        </p:nvSpPr>
        <p:spPr/>
        <p:txBody>
          <a:bodyPr/>
          <a:lstStyle/>
          <a:p>
            <a:r>
              <a:rPr lang="en-US" altLang="zh-CN" dirty="0"/>
              <a:t>Bayes</a:t>
            </a:r>
            <a:r>
              <a:rPr lang="zh-CN" altLang="en-US" dirty="0"/>
              <a:t> </a:t>
            </a:r>
            <a:r>
              <a:rPr lang="en-US" altLang="zh-CN" dirty="0"/>
              <a:t>&amp;</a:t>
            </a:r>
            <a:r>
              <a:rPr lang="zh-CN" altLang="en-US" dirty="0"/>
              <a:t> </a:t>
            </a:r>
            <a:r>
              <a:rPr lang="en-US" altLang="zh-CN" dirty="0"/>
              <a:t>Gaussian</a:t>
            </a:r>
            <a:r>
              <a:rPr lang="zh-CN" altLang="en-US" dirty="0"/>
              <a:t> </a:t>
            </a:r>
            <a:r>
              <a:rPr lang="en-US" altLang="zh-CN" dirty="0"/>
              <a:t>Bayesian</a:t>
            </a:r>
            <a:r>
              <a:rPr lang="zh-CN" altLang="en-US" dirty="0"/>
              <a:t> </a:t>
            </a:r>
            <a:r>
              <a:rPr lang="en-US" altLang="zh-CN" dirty="0"/>
              <a:t>Classifier</a:t>
            </a:r>
            <a:r>
              <a:rPr lang="zh-CN" altLang="en-US" dirty="0"/>
              <a:t> </a:t>
            </a:r>
            <a:endParaRPr lang="en-US" dirty="0"/>
          </a:p>
        </p:txBody>
      </p:sp>
      <p:sp>
        <p:nvSpPr>
          <p:cNvPr id="3" name="Content Placeholder 2">
            <a:extLst>
              <a:ext uri="{FF2B5EF4-FFF2-40B4-BE49-F238E27FC236}">
                <a16:creationId xmlns:a16="http://schemas.microsoft.com/office/drawing/2014/main" id="{1D58D03C-45FA-5A41-A176-B93C12FF9210}"/>
              </a:ext>
            </a:extLst>
          </p:cNvPr>
          <p:cNvSpPr>
            <a:spLocks noGrp="1"/>
          </p:cNvSpPr>
          <p:nvPr>
            <p:ph idx="1"/>
          </p:nvPr>
        </p:nvSpPr>
        <p:spPr/>
        <p:txBody>
          <a:bodyPr/>
          <a:lstStyle/>
          <a:p>
            <a:r>
              <a:rPr lang="en-US" altLang="zh-CN" dirty="0"/>
              <a:t>Gaussian</a:t>
            </a:r>
            <a:r>
              <a:rPr lang="zh-CN" altLang="en-US" dirty="0"/>
              <a:t> </a:t>
            </a:r>
            <a:r>
              <a:rPr lang="en-US" altLang="zh-CN" dirty="0"/>
              <a:t>Bayesian:</a:t>
            </a:r>
          </a:p>
          <a:p>
            <a:r>
              <a:rPr lang="en-US" altLang="en-US" sz="1600" dirty="0">
                <a:solidFill>
                  <a:srgbClr val="000000"/>
                </a:solidFill>
                <a:latin typeface="Arial" panose="020B0604020202020204" pitchFamily="34" charset="0"/>
                <a:ea typeface="Lora"/>
              </a:rPr>
              <a:t>When dealing with continuous data, a typical assumption is that the continuous values associated with each class are distributed according to a </a:t>
            </a:r>
            <a:r>
              <a:rPr lang="en-US" altLang="en-US" sz="1600" dirty="0">
                <a:latin typeface="Arial" panose="020B0604020202020204" pitchFamily="34" charset="0"/>
                <a:ea typeface="Lora"/>
              </a:rPr>
              <a:t>Gaussian</a:t>
            </a:r>
            <a:r>
              <a:rPr lang="en-US" altLang="en-US" sz="1600" dirty="0">
                <a:solidFill>
                  <a:srgbClr val="000000"/>
                </a:solidFill>
                <a:latin typeface="Arial" panose="020B0604020202020204" pitchFamily="34" charset="0"/>
                <a:ea typeface="Lora"/>
              </a:rPr>
              <a:t> distribution. For example, suppose the training data contains a continuous attribute,</a:t>
            </a:r>
            <a:r>
              <a:rPr lang="zh-CN" altLang="en-US" sz="1600" dirty="0">
                <a:solidFill>
                  <a:srgbClr val="000000"/>
                </a:solidFill>
                <a:latin typeface="Arial" panose="020B0604020202020204" pitchFamily="34" charset="0"/>
                <a:ea typeface="Lora"/>
              </a:rPr>
              <a:t> </a:t>
            </a:r>
            <a:r>
              <a:rPr lang="en-US" altLang="zh-CN" sz="1600" dirty="0">
                <a:solidFill>
                  <a:srgbClr val="000000"/>
                </a:solidFill>
                <a:latin typeface="Arial" panose="020B0604020202020204" pitchFamily="34" charset="0"/>
                <a:ea typeface="Lora"/>
              </a:rPr>
              <a:t>x</a:t>
            </a:r>
            <a:r>
              <a:rPr lang="en-US" altLang="en-US" sz="1600" dirty="0">
                <a:solidFill>
                  <a:srgbClr val="000000"/>
                </a:solidFill>
                <a:latin typeface="Arial" panose="020B0604020202020204" pitchFamily="34" charset="0"/>
                <a:ea typeface="Lora"/>
              </a:rPr>
              <a:t>   </a:t>
            </a:r>
            <a:r>
              <a:rPr lang="en-US" altLang="en-US" sz="4400" dirty="0">
                <a:solidFill>
                  <a:srgbClr val="000000"/>
                </a:solidFill>
                <a:latin typeface="Arial" panose="020B0604020202020204" pitchFamily="34" charset="0"/>
                <a:ea typeface="Lora"/>
              </a:rPr>
              <a:t>    </a:t>
            </a:r>
            <a:endParaRPr lang="en-US" altLang="en-US" sz="4000" dirty="0">
              <a:latin typeface="Arial" panose="020B0604020202020204" pitchFamily="34" charset="0"/>
            </a:endParaRPr>
          </a:p>
          <a:p>
            <a:endParaRPr lang="en-US" altLang="zh-CN" dirty="0"/>
          </a:p>
          <a:p>
            <a:endParaRPr lang="en-US" altLang="zh-CN" dirty="0"/>
          </a:p>
          <a:p>
            <a:endParaRPr lang="en-US" altLang="zh-CN" dirty="0"/>
          </a:p>
          <a:p>
            <a:pPr lvl="1"/>
            <a:endParaRPr lang="en-US" altLang="zh-CN" dirty="0"/>
          </a:p>
          <a:p>
            <a:endParaRPr lang="en-US" dirty="0"/>
          </a:p>
        </p:txBody>
      </p:sp>
      <p:pic>
        <p:nvPicPr>
          <p:cNvPr id="4" name="Picture 3">
            <a:extLst>
              <a:ext uri="{FF2B5EF4-FFF2-40B4-BE49-F238E27FC236}">
                <a16:creationId xmlns:a16="http://schemas.microsoft.com/office/drawing/2014/main" id="{CF7CEDE5-5044-F344-A33C-A28FB6178D89}"/>
              </a:ext>
            </a:extLst>
          </p:cNvPr>
          <p:cNvPicPr>
            <a:picLocks noChangeAspect="1"/>
          </p:cNvPicPr>
          <p:nvPr/>
        </p:nvPicPr>
        <p:blipFill>
          <a:blip r:embed="rId2"/>
          <a:stretch>
            <a:fillRect/>
          </a:stretch>
        </p:blipFill>
        <p:spPr>
          <a:xfrm>
            <a:off x="3544887" y="3929857"/>
            <a:ext cx="4559300" cy="1447800"/>
          </a:xfrm>
          <a:prstGeom prst="rect">
            <a:avLst/>
          </a:prstGeom>
        </p:spPr>
      </p:pic>
      <p:sp>
        <p:nvSpPr>
          <p:cNvPr id="7" name="Rectangle 3">
            <a:extLst>
              <a:ext uri="{FF2B5EF4-FFF2-40B4-BE49-F238E27FC236}">
                <a16:creationId xmlns:a16="http://schemas.microsoft.com/office/drawing/2014/main" id="{695F0391-67E8-5149-899B-DB7F4896A20C}"/>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AutoShape 4" descr="x">
            <a:extLst>
              <a:ext uri="{FF2B5EF4-FFF2-40B4-BE49-F238E27FC236}">
                <a16:creationId xmlns:a16="http://schemas.microsoft.com/office/drawing/2014/main" id="{D0922C0D-EF37-004F-AFA0-80293FE6F367}"/>
              </a:ext>
            </a:extLst>
          </p:cNvPr>
          <p:cNvSpPr>
            <a:spLocks noChangeAspect="1" noChangeArrowheads="1"/>
          </p:cNvSpPr>
          <p:nvPr/>
        </p:nvSpPr>
        <p:spPr bwMode="auto">
          <a:xfrm>
            <a:off x="1607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806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E55F-B05A-F54F-B490-C9540477748D}"/>
              </a:ext>
            </a:extLst>
          </p:cNvPr>
          <p:cNvSpPr>
            <a:spLocks noGrp="1"/>
          </p:cNvSpPr>
          <p:nvPr>
            <p:ph type="title"/>
          </p:nvPr>
        </p:nvSpPr>
        <p:spPr/>
        <p:txBody>
          <a:bodyPr/>
          <a:lstStyle/>
          <a:p>
            <a:r>
              <a:rPr lang="en-US" altLang="zh-CN" dirty="0"/>
              <a:t>Decision</a:t>
            </a:r>
            <a:r>
              <a:rPr lang="zh-CN" altLang="en-US" dirty="0"/>
              <a:t> </a:t>
            </a:r>
            <a:r>
              <a:rPr lang="en-US" altLang="zh-CN" dirty="0"/>
              <a:t>Tree</a:t>
            </a:r>
            <a:endParaRPr lang="en-US" dirty="0"/>
          </a:p>
        </p:txBody>
      </p:sp>
      <p:sp>
        <p:nvSpPr>
          <p:cNvPr id="3" name="Content Placeholder 2">
            <a:extLst>
              <a:ext uri="{FF2B5EF4-FFF2-40B4-BE49-F238E27FC236}">
                <a16:creationId xmlns:a16="http://schemas.microsoft.com/office/drawing/2014/main" id="{F459AD00-4CED-6F4C-92AA-2A2320805B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973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B212-A6CB-C74B-93D5-863038633FE0}"/>
              </a:ext>
            </a:extLst>
          </p:cNvPr>
          <p:cNvSpPr>
            <a:spLocks noGrp="1"/>
          </p:cNvSpPr>
          <p:nvPr>
            <p:ph type="title"/>
          </p:nvPr>
        </p:nvSpPr>
        <p:spPr/>
        <p:txBody>
          <a:bodyPr/>
          <a:lstStyle/>
          <a:p>
            <a:r>
              <a:rPr lang="en-US" altLang="zh-CN" dirty="0"/>
              <a:t>Random</a:t>
            </a:r>
            <a:r>
              <a:rPr lang="zh-CN" altLang="en-US" dirty="0"/>
              <a:t> </a:t>
            </a:r>
            <a:r>
              <a:rPr lang="en-US" altLang="zh-CN" dirty="0"/>
              <a:t>Forest</a:t>
            </a:r>
            <a:r>
              <a:rPr lang="zh-CN" altLang="en-US" dirty="0"/>
              <a:t> </a:t>
            </a:r>
            <a:endParaRPr lang="en-US" dirty="0"/>
          </a:p>
        </p:txBody>
      </p:sp>
      <p:sp>
        <p:nvSpPr>
          <p:cNvPr id="3" name="Content Placeholder 2">
            <a:extLst>
              <a:ext uri="{FF2B5EF4-FFF2-40B4-BE49-F238E27FC236}">
                <a16:creationId xmlns:a16="http://schemas.microsoft.com/office/drawing/2014/main" id="{2E5E6FA0-BB11-814A-B633-1A3D53CA617D}"/>
              </a:ext>
            </a:extLst>
          </p:cNvPr>
          <p:cNvSpPr>
            <a:spLocks noGrp="1"/>
          </p:cNvSpPr>
          <p:nvPr>
            <p:ph idx="1"/>
          </p:nvPr>
        </p:nvSpPr>
        <p:spPr>
          <a:xfrm>
            <a:off x="838200" y="1690688"/>
            <a:ext cx="10515600" cy="4351338"/>
          </a:xfrm>
        </p:spPr>
        <p:txBody>
          <a:bodyPr/>
          <a:lstStyle/>
          <a:p>
            <a:r>
              <a:rPr lang="en-US" altLang="zh-CN" dirty="0"/>
              <a:t>1.</a:t>
            </a:r>
            <a:r>
              <a:rPr lang="zh-CN" altLang="en-US" dirty="0"/>
              <a:t> </a:t>
            </a:r>
            <a:r>
              <a:rPr lang="en-US" altLang="zh-CN" dirty="0"/>
              <a:t>Create</a:t>
            </a:r>
            <a:r>
              <a:rPr lang="zh-CN" altLang="en-US" dirty="0"/>
              <a:t> </a:t>
            </a:r>
            <a:r>
              <a:rPr lang="en-US" altLang="zh-CN" dirty="0"/>
              <a:t>a</a:t>
            </a:r>
            <a:r>
              <a:rPr lang="zh-CN" altLang="en-US" dirty="0"/>
              <a:t> </a:t>
            </a:r>
            <a:r>
              <a:rPr lang="en-US" altLang="zh-CN" dirty="0"/>
              <a:t>‘</a:t>
            </a:r>
            <a:r>
              <a:rPr lang="en-US" altLang="zh-CN" dirty="0" err="1"/>
              <a:t>bootstraped</a:t>
            </a:r>
            <a:r>
              <a:rPr lang="en-US" altLang="zh-CN" dirty="0"/>
              <a:t>’</a:t>
            </a:r>
            <a:r>
              <a:rPr lang="zh-CN" altLang="en-US" dirty="0"/>
              <a:t> </a:t>
            </a:r>
            <a:r>
              <a:rPr lang="en-US" altLang="zh-CN" dirty="0"/>
              <a:t>data</a:t>
            </a:r>
            <a:r>
              <a:rPr lang="zh-CN" altLang="en-US" dirty="0"/>
              <a:t> </a:t>
            </a:r>
            <a:r>
              <a:rPr lang="en-US" altLang="zh-CN" dirty="0"/>
              <a:t>set</a:t>
            </a:r>
            <a:endParaRPr lang="en-US" dirty="0"/>
          </a:p>
        </p:txBody>
      </p:sp>
      <p:pic>
        <p:nvPicPr>
          <p:cNvPr id="4" name="Picture 3">
            <a:extLst>
              <a:ext uri="{FF2B5EF4-FFF2-40B4-BE49-F238E27FC236}">
                <a16:creationId xmlns:a16="http://schemas.microsoft.com/office/drawing/2014/main" id="{8F154537-41F9-B348-B204-8BC99BA69EC8}"/>
              </a:ext>
            </a:extLst>
          </p:cNvPr>
          <p:cNvPicPr>
            <a:picLocks noChangeAspect="1"/>
          </p:cNvPicPr>
          <p:nvPr/>
        </p:nvPicPr>
        <p:blipFill>
          <a:blip r:embed="rId2"/>
          <a:stretch>
            <a:fillRect/>
          </a:stretch>
        </p:blipFill>
        <p:spPr>
          <a:xfrm>
            <a:off x="1446213" y="2089689"/>
            <a:ext cx="8540750" cy="4403186"/>
          </a:xfrm>
          <a:prstGeom prst="rect">
            <a:avLst/>
          </a:prstGeom>
        </p:spPr>
      </p:pic>
    </p:spTree>
    <p:extLst>
      <p:ext uri="{BB962C8B-B14F-4D97-AF65-F5344CB8AC3E}">
        <p14:creationId xmlns:p14="http://schemas.microsoft.com/office/powerpoint/2010/main" val="2390088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B212-A6CB-C74B-93D5-863038633FE0}"/>
              </a:ext>
            </a:extLst>
          </p:cNvPr>
          <p:cNvSpPr>
            <a:spLocks noGrp="1"/>
          </p:cNvSpPr>
          <p:nvPr>
            <p:ph type="title"/>
          </p:nvPr>
        </p:nvSpPr>
        <p:spPr/>
        <p:txBody>
          <a:bodyPr/>
          <a:lstStyle/>
          <a:p>
            <a:r>
              <a:rPr lang="en-US" altLang="zh-CN" dirty="0"/>
              <a:t>Random</a:t>
            </a:r>
            <a:r>
              <a:rPr lang="zh-CN" altLang="en-US" dirty="0"/>
              <a:t> </a:t>
            </a:r>
            <a:r>
              <a:rPr lang="en-US" altLang="zh-CN" dirty="0"/>
              <a:t>Forest</a:t>
            </a:r>
            <a:r>
              <a:rPr lang="zh-CN" altLang="en-US" dirty="0"/>
              <a:t> </a:t>
            </a:r>
            <a:endParaRPr lang="en-US" dirty="0"/>
          </a:p>
        </p:txBody>
      </p:sp>
      <p:sp>
        <p:nvSpPr>
          <p:cNvPr id="3" name="Content Placeholder 2">
            <a:extLst>
              <a:ext uri="{FF2B5EF4-FFF2-40B4-BE49-F238E27FC236}">
                <a16:creationId xmlns:a16="http://schemas.microsoft.com/office/drawing/2014/main" id="{2E5E6FA0-BB11-814A-B633-1A3D53CA617D}"/>
              </a:ext>
            </a:extLst>
          </p:cNvPr>
          <p:cNvSpPr>
            <a:spLocks noGrp="1"/>
          </p:cNvSpPr>
          <p:nvPr>
            <p:ph idx="1"/>
          </p:nvPr>
        </p:nvSpPr>
        <p:spPr>
          <a:xfrm>
            <a:off x="838200" y="1690688"/>
            <a:ext cx="10515600" cy="4351338"/>
          </a:xfrm>
        </p:spPr>
        <p:txBody>
          <a:bodyPr/>
          <a:lstStyle/>
          <a:p>
            <a:r>
              <a:rPr lang="en-US" altLang="zh-CN" dirty="0"/>
              <a:t>1.</a:t>
            </a:r>
            <a:r>
              <a:rPr lang="zh-CN" altLang="en-US" dirty="0"/>
              <a:t> </a:t>
            </a:r>
            <a:r>
              <a:rPr lang="en-US" altLang="zh-CN" dirty="0"/>
              <a:t>Create</a:t>
            </a:r>
            <a:r>
              <a:rPr lang="zh-CN" altLang="en-US" dirty="0"/>
              <a:t> </a:t>
            </a:r>
            <a:r>
              <a:rPr lang="en-US" altLang="zh-CN" dirty="0"/>
              <a:t>a</a:t>
            </a:r>
            <a:r>
              <a:rPr lang="zh-CN" altLang="en-US" dirty="0"/>
              <a:t> </a:t>
            </a:r>
            <a:r>
              <a:rPr lang="en-US" altLang="zh-CN" dirty="0"/>
              <a:t>‘</a:t>
            </a:r>
            <a:r>
              <a:rPr lang="en-US" altLang="zh-CN" dirty="0" err="1"/>
              <a:t>bootstraped</a:t>
            </a:r>
            <a:r>
              <a:rPr lang="en-US" altLang="zh-CN" dirty="0"/>
              <a:t>’</a:t>
            </a:r>
            <a:r>
              <a:rPr lang="zh-CN" altLang="en-US" dirty="0"/>
              <a:t> </a:t>
            </a:r>
            <a:r>
              <a:rPr lang="en-US" altLang="zh-CN" dirty="0"/>
              <a:t>data</a:t>
            </a:r>
            <a:r>
              <a:rPr lang="zh-CN" altLang="en-US" dirty="0"/>
              <a:t> </a:t>
            </a:r>
            <a:r>
              <a:rPr lang="en-US" altLang="zh-CN" dirty="0"/>
              <a:t>set</a:t>
            </a:r>
            <a:endParaRPr lang="en-US" dirty="0"/>
          </a:p>
        </p:txBody>
      </p:sp>
      <p:pic>
        <p:nvPicPr>
          <p:cNvPr id="4" name="Picture 3">
            <a:extLst>
              <a:ext uri="{FF2B5EF4-FFF2-40B4-BE49-F238E27FC236}">
                <a16:creationId xmlns:a16="http://schemas.microsoft.com/office/drawing/2014/main" id="{8F154537-41F9-B348-B204-8BC99BA69EC8}"/>
              </a:ext>
            </a:extLst>
          </p:cNvPr>
          <p:cNvPicPr>
            <a:picLocks noChangeAspect="1"/>
          </p:cNvPicPr>
          <p:nvPr/>
        </p:nvPicPr>
        <p:blipFill>
          <a:blip r:embed="rId2"/>
          <a:stretch>
            <a:fillRect/>
          </a:stretch>
        </p:blipFill>
        <p:spPr>
          <a:xfrm>
            <a:off x="1446213" y="2089689"/>
            <a:ext cx="8540750" cy="4403186"/>
          </a:xfrm>
          <a:prstGeom prst="rect">
            <a:avLst/>
          </a:prstGeom>
        </p:spPr>
      </p:pic>
      <p:sp>
        <p:nvSpPr>
          <p:cNvPr id="5" name="Rectangle 4">
            <a:extLst>
              <a:ext uri="{FF2B5EF4-FFF2-40B4-BE49-F238E27FC236}">
                <a16:creationId xmlns:a16="http://schemas.microsoft.com/office/drawing/2014/main" id="{6FEAF720-900F-9E41-AE54-AF0E9151EBDE}"/>
              </a:ext>
            </a:extLst>
          </p:cNvPr>
          <p:cNvSpPr/>
          <p:nvPr/>
        </p:nvSpPr>
        <p:spPr>
          <a:xfrm>
            <a:off x="6229350" y="3286125"/>
            <a:ext cx="800100" cy="1185863"/>
          </a:xfrm>
          <a:prstGeom prst="rect">
            <a:avLst/>
          </a:prstGeom>
          <a:solidFill>
            <a:srgbClr val="FF0000">
              <a:alpha val="3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57E646-3969-CC48-B725-38A1B321AD62}"/>
              </a:ext>
            </a:extLst>
          </p:cNvPr>
          <p:cNvSpPr/>
          <p:nvPr/>
        </p:nvSpPr>
        <p:spPr>
          <a:xfrm>
            <a:off x="8281987" y="3273425"/>
            <a:ext cx="800100" cy="1185863"/>
          </a:xfrm>
          <a:prstGeom prst="rect">
            <a:avLst/>
          </a:prstGeom>
          <a:solidFill>
            <a:srgbClr val="FF0000">
              <a:alpha val="3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74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B212-A6CB-C74B-93D5-863038633FE0}"/>
              </a:ext>
            </a:extLst>
          </p:cNvPr>
          <p:cNvSpPr>
            <a:spLocks noGrp="1"/>
          </p:cNvSpPr>
          <p:nvPr>
            <p:ph type="title"/>
          </p:nvPr>
        </p:nvSpPr>
        <p:spPr/>
        <p:txBody>
          <a:bodyPr/>
          <a:lstStyle/>
          <a:p>
            <a:r>
              <a:rPr lang="en-US" altLang="zh-CN" dirty="0"/>
              <a:t>Random</a:t>
            </a:r>
            <a:r>
              <a:rPr lang="zh-CN" altLang="en-US" dirty="0"/>
              <a:t> </a:t>
            </a:r>
            <a:r>
              <a:rPr lang="en-US" altLang="zh-CN" dirty="0"/>
              <a:t>Forest</a:t>
            </a:r>
            <a:r>
              <a:rPr lang="zh-CN" altLang="en-US" dirty="0"/>
              <a:t> </a:t>
            </a:r>
            <a:endParaRPr lang="en-US" dirty="0"/>
          </a:p>
        </p:txBody>
      </p:sp>
      <p:sp>
        <p:nvSpPr>
          <p:cNvPr id="3" name="Content Placeholder 2">
            <a:extLst>
              <a:ext uri="{FF2B5EF4-FFF2-40B4-BE49-F238E27FC236}">
                <a16:creationId xmlns:a16="http://schemas.microsoft.com/office/drawing/2014/main" id="{2E5E6FA0-BB11-814A-B633-1A3D53CA617D}"/>
              </a:ext>
            </a:extLst>
          </p:cNvPr>
          <p:cNvSpPr>
            <a:spLocks noGrp="1"/>
          </p:cNvSpPr>
          <p:nvPr>
            <p:ph idx="1"/>
          </p:nvPr>
        </p:nvSpPr>
        <p:spPr>
          <a:xfrm>
            <a:off x="838200" y="1690688"/>
            <a:ext cx="10515600" cy="4351338"/>
          </a:xfrm>
        </p:spPr>
        <p:txBody>
          <a:bodyPr/>
          <a:lstStyle/>
          <a:p>
            <a:endParaRPr lang="en-US" dirty="0"/>
          </a:p>
        </p:txBody>
      </p:sp>
      <p:pic>
        <p:nvPicPr>
          <p:cNvPr id="7" name="Picture 6">
            <a:extLst>
              <a:ext uri="{FF2B5EF4-FFF2-40B4-BE49-F238E27FC236}">
                <a16:creationId xmlns:a16="http://schemas.microsoft.com/office/drawing/2014/main" id="{6F56CC2F-C735-5341-9832-10DE88216639}"/>
              </a:ext>
            </a:extLst>
          </p:cNvPr>
          <p:cNvPicPr>
            <a:picLocks noChangeAspect="1"/>
          </p:cNvPicPr>
          <p:nvPr/>
        </p:nvPicPr>
        <p:blipFill>
          <a:blip r:embed="rId2"/>
          <a:stretch>
            <a:fillRect/>
          </a:stretch>
        </p:blipFill>
        <p:spPr>
          <a:xfrm>
            <a:off x="838200" y="1720851"/>
            <a:ext cx="8099375" cy="4321175"/>
          </a:xfrm>
          <a:prstGeom prst="rect">
            <a:avLst/>
          </a:prstGeom>
        </p:spPr>
      </p:pic>
      <p:sp>
        <p:nvSpPr>
          <p:cNvPr id="8" name="TextBox 7">
            <a:extLst>
              <a:ext uri="{FF2B5EF4-FFF2-40B4-BE49-F238E27FC236}">
                <a16:creationId xmlns:a16="http://schemas.microsoft.com/office/drawing/2014/main" id="{2C4D190A-973C-624D-8289-B7A5E54DC719}"/>
              </a:ext>
            </a:extLst>
          </p:cNvPr>
          <p:cNvSpPr txBox="1"/>
          <p:nvPr/>
        </p:nvSpPr>
        <p:spPr>
          <a:xfrm>
            <a:off x="9061475" y="2100263"/>
            <a:ext cx="2333625" cy="646331"/>
          </a:xfrm>
          <a:prstGeom prst="rect">
            <a:avLst/>
          </a:prstGeom>
          <a:noFill/>
        </p:spPr>
        <p:txBody>
          <a:bodyPr wrap="square" rtlCol="0">
            <a:spAutoFit/>
          </a:bodyPr>
          <a:lstStyle/>
          <a:p>
            <a:r>
              <a:rPr lang="en-US" altLang="zh-CN" dirty="0"/>
              <a:t>1.</a:t>
            </a:r>
            <a:r>
              <a:rPr lang="zh-CN" altLang="en-US" dirty="0"/>
              <a:t> </a:t>
            </a:r>
            <a:r>
              <a:rPr lang="en-US" altLang="zh-CN" dirty="0"/>
              <a:t>Predicate</a:t>
            </a:r>
            <a:r>
              <a:rPr lang="zh-CN" altLang="en-US" dirty="0"/>
              <a:t> </a:t>
            </a:r>
            <a:r>
              <a:rPr lang="en-US" altLang="zh-CN" dirty="0"/>
              <a:t>using</a:t>
            </a:r>
            <a:r>
              <a:rPr lang="zh-CN" altLang="en-US" dirty="0"/>
              <a:t> </a:t>
            </a:r>
            <a:r>
              <a:rPr lang="en-US" altLang="zh-CN" dirty="0"/>
              <a:t>the</a:t>
            </a:r>
            <a:r>
              <a:rPr lang="zh-CN" altLang="en-US" dirty="0"/>
              <a:t> </a:t>
            </a:r>
            <a:r>
              <a:rPr lang="en-US" altLang="zh-CN" dirty="0"/>
              <a:t>forest</a:t>
            </a:r>
            <a:endParaRPr lang="en-US" dirty="0"/>
          </a:p>
        </p:txBody>
      </p:sp>
      <p:sp>
        <p:nvSpPr>
          <p:cNvPr id="9" name="TextBox 8">
            <a:extLst>
              <a:ext uri="{FF2B5EF4-FFF2-40B4-BE49-F238E27FC236}">
                <a16:creationId xmlns:a16="http://schemas.microsoft.com/office/drawing/2014/main" id="{F64A0316-5B02-AC40-972A-73E04B47047F}"/>
              </a:ext>
            </a:extLst>
          </p:cNvPr>
          <p:cNvSpPr txBox="1"/>
          <p:nvPr/>
        </p:nvSpPr>
        <p:spPr>
          <a:xfrm>
            <a:off x="9082125" y="3015238"/>
            <a:ext cx="2333625" cy="3139321"/>
          </a:xfrm>
          <a:prstGeom prst="rect">
            <a:avLst/>
          </a:prstGeom>
          <a:noFill/>
        </p:spPr>
        <p:txBody>
          <a:bodyPr wrap="square" rtlCol="0">
            <a:spAutoFit/>
          </a:bodyPr>
          <a:lstStyle/>
          <a:p>
            <a:r>
              <a:rPr lang="en-US" altLang="zh-CN" dirty="0"/>
              <a:t>2.</a:t>
            </a:r>
            <a:r>
              <a:rPr lang="zh-CN" altLang="en-US" dirty="0"/>
              <a:t> </a:t>
            </a:r>
            <a:r>
              <a:rPr lang="en-US" altLang="zh-CN" dirty="0"/>
              <a:t>Before</a:t>
            </a:r>
            <a:r>
              <a:rPr lang="zh-CN" altLang="en-US" dirty="0"/>
              <a:t> </a:t>
            </a:r>
            <a:r>
              <a:rPr lang="en-US" altLang="zh-CN" dirty="0"/>
              <a:t>predicating,</a:t>
            </a:r>
            <a:r>
              <a:rPr lang="zh-CN" altLang="en-US" dirty="0"/>
              <a:t>  </a:t>
            </a:r>
            <a:r>
              <a:rPr lang="en-US" altLang="zh-CN" dirty="0"/>
              <a:t>we</a:t>
            </a:r>
            <a:r>
              <a:rPr lang="zh-CN" altLang="en-US" dirty="0"/>
              <a:t> </a:t>
            </a:r>
            <a:r>
              <a:rPr lang="en-US" altLang="zh-CN" dirty="0"/>
              <a:t>use</a:t>
            </a:r>
            <a:r>
              <a:rPr lang="zh-CN" altLang="en-US" dirty="0"/>
              <a:t> </a:t>
            </a:r>
            <a:r>
              <a:rPr lang="en-US" altLang="zh-CN" dirty="0"/>
              <a:t>Out-Of-Bagging</a:t>
            </a:r>
            <a:r>
              <a:rPr lang="zh-CN" altLang="en-US" dirty="0"/>
              <a:t> </a:t>
            </a:r>
            <a:r>
              <a:rPr lang="en-US" altLang="zh-CN" dirty="0"/>
              <a:t>sample</a:t>
            </a:r>
            <a:r>
              <a:rPr lang="zh-CN" altLang="en-US" dirty="0"/>
              <a:t> </a:t>
            </a:r>
            <a:r>
              <a:rPr lang="en-US" altLang="zh-CN" dirty="0"/>
              <a:t>to</a:t>
            </a:r>
            <a:r>
              <a:rPr lang="zh-CN" altLang="en-US" dirty="0"/>
              <a:t> </a:t>
            </a:r>
            <a:r>
              <a:rPr lang="en-US" altLang="zh-CN" dirty="0"/>
              <a:t>evaluate</a:t>
            </a:r>
            <a:r>
              <a:rPr lang="zh-CN" altLang="en-US" dirty="0"/>
              <a:t> </a:t>
            </a:r>
            <a:r>
              <a:rPr lang="en-US" altLang="zh-CN" dirty="0"/>
              <a:t>our</a:t>
            </a:r>
            <a:r>
              <a:rPr lang="zh-CN" altLang="en-US" dirty="0"/>
              <a:t> </a:t>
            </a:r>
            <a:r>
              <a:rPr lang="en-US" altLang="zh-CN" dirty="0"/>
              <a:t>model.</a:t>
            </a:r>
            <a:r>
              <a:rPr lang="zh-CN" altLang="en-US" dirty="0"/>
              <a:t> </a:t>
            </a:r>
            <a:endParaRPr lang="en-US" altLang="zh-CN" dirty="0"/>
          </a:p>
          <a:p>
            <a:endParaRPr lang="en-US" dirty="0"/>
          </a:p>
          <a:p>
            <a:r>
              <a:rPr lang="en-US" altLang="zh-CN" dirty="0"/>
              <a:t>3.</a:t>
            </a:r>
            <a:r>
              <a:rPr lang="zh-CN" altLang="en-US" dirty="0"/>
              <a:t> </a:t>
            </a:r>
            <a:r>
              <a:rPr lang="en-US" altLang="zh-CN" dirty="0"/>
              <a:t>Using</a:t>
            </a:r>
            <a:r>
              <a:rPr lang="zh-CN" altLang="en-US" dirty="0"/>
              <a:t> </a:t>
            </a:r>
            <a:r>
              <a:rPr lang="en-US" altLang="zh-CN" dirty="0"/>
              <a:t>the</a:t>
            </a:r>
            <a:r>
              <a:rPr lang="zh-CN" altLang="en-US" dirty="0"/>
              <a:t> </a:t>
            </a:r>
            <a:r>
              <a:rPr lang="en-US" altLang="zh-CN" dirty="0"/>
              <a:t>evaluated</a:t>
            </a:r>
            <a:r>
              <a:rPr lang="zh-CN" altLang="en-US" dirty="0"/>
              <a:t> </a:t>
            </a:r>
            <a:r>
              <a:rPr lang="en-US" altLang="zh-CN" dirty="0"/>
              <a:t>result,</a:t>
            </a:r>
            <a:r>
              <a:rPr lang="zh-CN" altLang="en-US" dirty="0"/>
              <a:t> </a:t>
            </a:r>
            <a:r>
              <a:rPr lang="en-US" altLang="zh-CN" dirty="0"/>
              <a:t>we</a:t>
            </a:r>
            <a:r>
              <a:rPr lang="zh-CN" altLang="en-US" dirty="0"/>
              <a:t> </a:t>
            </a:r>
            <a:r>
              <a:rPr lang="en-US" altLang="zh-CN" dirty="0"/>
              <a:t>could</a:t>
            </a:r>
            <a:r>
              <a:rPr lang="zh-CN" altLang="en-US" dirty="0"/>
              <a:t> </a:t>
            </a:r>
            <a:r>
              <a:rPr lang="en-US" altLang="zh-CN" dirty="0"/>
              <a:t>choose</a:t>
            </a:r>
            <a:r>
              <a:rPr lang="zh-CN" altLang="en-US" dirty="0"/>
              <a:t> </a:t>
            </a:r>
            <a:r>
              <a:rPr lang="en-US" altLang="zh-CN" dirty="0"/>
              <a:t>the</a:t>
            </a:r>
            <a:r>
              <a:rPr lang="zh-CN" altLang="en-US" dirty="0"/>
              <a:t> </a:t>
            </a:r>
            <a:r>
              <a:rPr lang="en-US" altLang="zh-CN" dirty="0"/>
              <a:t>right</a:t>
            </a:r>
            <a:r>
              <a:rPr lang="zh-CN" altLang="en-US" dirty="0"/>
              <a:t> </a:t>
            </a:r>
            <a:r>
              <a:rPr lang="en-US" altLang="zh-CN" dirty="0"/>
              <a:t>variables</a:t>
            </a:r>
            <a:r>
              <a:rPr lang="zh-CN" altLang="en-US" dirty="0"/>
              <a:t> </a:t>
            </a:r>
            <a:r>
              <a:rPr lang="en-US" altLang="zh-CN" dirty="0"/>
              <a:t>number</a:t>
            </a:r>
            <a:r>
              <a:rPr lang="zh-CN" altLang="en-US" dirty="0"/>
              <a:t> </a:t>
            </a:r>
            <a:r>
              <a:rPr lang="en-US" altLang="zh-CN" dirty="0"/>
              <a:t>to</a:t>
            </a:r>
            <a:r>
              <a:rPr lang="zh-CN" altLang="en-US" dirty="0"/>
              <a:t> </a:t>
            </a:r>
            <a:r>
              <a:rPr lang="en-US" altLang="zh-CN" dirty="0"/>
              <a:t>be</a:t>
            </a:r>
            <a:r>
              <a:rPr lang="zh-CN" altLang="en-US" dirty="0"/>
              <a:t> </a:t>
            </a:r>
            <a:r>
              <a:rPr lang="en-US" altLang="zh-CN" dirty="0"/>
              <a:t>chosen</a:t>
            </a:r>
            <a:r>
              <a:rPr lang="zh-CN" altLang="en-US" dirty="0"/>
              <a:t> </a:t>
            </a:r>
            <a:r>
              <a:rPr lang="en-US" altLang="zh-CN" dirty="0"/>
              <a:t>in</a:t>
            </a:r>
            <a:r>
              <a:rPr lang="zh-CN" altLang="en-US" dirty="0"/>
              <a:t> </a:t>
            </a:r>
            <a:r>
              <a:rPr lang="en-US" altLang="zh-CN" dirty="0"/>
              <a:t>Random</a:t>
            </a:r>
            <a:r>
              <a:rPr lang="zh-CN" altLang="en-US" dirty="0"/>
              <a:t> </a:t>
            </a:r>
            <a:r>
              <a:rPr lang="en-US" altLang="zh-CN" dirty="0"/>
              <a:t>Forest.</a:t>
            </a:r>
            <a:r>
              <a:rPr lang="zh-CN" altLang="en-US" dirty="0"/>
              <a:t> </a:t>
            </a:r>
            <a:endParaRPr lang="en-US" dirty="0"/>
          </a:p>
        </p:txBody>
      </p:sp>
    </p:spTree>
    <p:extLst>
      <p:ext uri="{BB962C8B-B14F-4D97-AF65-F5344CB8AC3E}">
        <p14:creationId xmlns:p14="http://schemas.microsoft.com/office/powerpoint/2010/main" val="3765140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A639-2CE0-9545-AE83-57AA5139D116}"/>
              </a:ext>
            </a:extLst>
          </p:cNvPr>
          <p:cNvSpPr>
            <a:spLocks noGrp="1"/>
          </p:cNvSpPr>
          <p:nvPr>
            <p:ph type="title"/>
          </p:nvPr>
        </p:nvSpPr>
        <p:spPr/>
        <p:txBody>
          <a:bodyPr/>
          <a:lstStyle/>
          <a:p>
            <a:r>
              <a:rPr lang="en-US" altLang="zh-CN" dirty="0" err="1"/>
              <a:t>XGBoost</a:t>
            </a:r>
            <a:endParaRPr lang="en-US" dirty="0"/>
          </a:p>
        </p:txBody>
      </p:sp>
      <p:sp>
        <p:nvSpPr>
          <p:cNvPr id="3" name="Content Placeholder 2">
            <a:extLst>
              <a:ext uri="{FF2B5EF4-FFF2-40B4-BE49-F238E27FC236}">
                <a16:creationId xmlns:a16="http://schemas.microsoft.com/office/drawing/2014/main" id="{BB819203-3E2C-6C44-84D5-F13F440D0936}"/>
              </a:ext>
            </a:extLst>
          </p:cNvPr>
          <p:cNvSpPr>
            <a:spLocks noGrp="1"/>
          </p:cNvSpPr>
          <p:nvPr>
            <p:ph idx="1"/>
          </p:nvPr>
        </p:nvSpPr>
        <p:spPr/>
        <p:txBody>
          <a:bodyPr/>
          <a:lstStyle/>
          <a:p>
            <a:r>
              <a:rPr lang="en-US" dirty="0">
                <a:hlinkClick r:id="rId2"/>
              </a:rPr>
              <a:t>https://arxiv.org/abs/1603.02754</a:t>
            </a:r>
            <a:endParaRPr lang="en-US" dirty="0"/>
          </a:p>
          <a:p>
            <a:r>
              <a:rPr lang="en-US" dirty="0"/>
              <a:t>An Excellent for Kaggle.</a:t>
            </a:r>
          </a:p>
        </p:txBody>
      </p:sp>
    </p:spTree>
    <p:extLst>
      <p:ext uri="{BB962C8B-B14F-4D97-AF65-F5344CB8AC3E}">
        <p14:creationId xmlns:p14="http://schemas.microsoft.com/office/powerpoint/2010/main" val="395311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E85B-BE73-B247-8720-60945DAD7F74}"/>
              </a:ext>
            </a:extLst>
          </p:cNvPr>
          <p:cNvSpPr>
            <a:spLocks noGrp="1"/>
          </p:cNvSpPr>
          <p:nvPr>
            <p:ph type="title"/>
          </p:nvPr>
        </p:nvSpPr>
        <p:spPr/>
        <p:txBody>
          <a:bodyPr/>
          <a:lstStyle/>
          <a:p>
            <a:r>
              <a:rPr lang="en-US" altLang="zh-CN" dirty="0">
                <a:solidFill>
                  <a:srgbClr val="C00000"/>
                </a:solidFill>
              </a:rPr>
              <a:t>Outline</a:t>
            </a:r>
            <a:endParaRPr lang="en-US" dirty="0">
              <a:solidFill>
                <a:srgbClr val="C00000"/>
              </a:solidFill>
            </a:endParaRPr>
          </a:p>
        </p:txBody>
      </p:sp>
      <p:sp>
        <p:nvSpPr>
          <p:cNvPr id="3" name="Content Placeholder 2">
            <a:extLst>
              <a:ext uri="{FF2B5EF4-FFF2-40B4-BE49-F238E27FC236}">
                <a16:creationId xmlns:a16="http://schemas.microsoft.com/office/drawing/2014/main" id="{4BC2A78D-B0E6-5B4F-8A06-11A5E666176C}"/>
              </a:ext>
            </a:extLst>
          </p:cNvPr>
          <p:cNvSpPr>
            <a:spLocks noGrp="1"/>
          </p:cNvSpPr>
          <p:nvPr>
            <p:ph idx="1"/>
          </p:nvPr>
        </p:nvSpPr>
        <p:spPr/>
        <p:txBody>
          <a:bodyPr>
            <a:normAutofit fontScale="77500" lnSpcReduction="20000"/>
          </a:bodyPr>
          <a:lstStyle/>
          <a:p>
            <a:r>
              <a:rPr lang="en-US" altLang="zh-CN" dirty="0"/>
              <a:t>Supervised</a:t>
            </a:r>
            <a:r>
              <a:rPr lang="zh-CN" altLang="en-US" dirty="0"/>
              <a:t> </a:t>
            </a:r>
            <a:r>
              <a:rPr lang="en-US" altLang="zh-CN" dirty="0"/>
              <a:t>Learning</a:t>
            </a:r>
          </a:p>
          <a:p>
            <a:pPr lvl="1"/>
            <a:r>
              <a:rPr lang="en-US" altLang="zh-CN" dirty="0"/>
              <a:t>1.</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Regression</a:t>
            </a:r>
          </a:p>
          <a:p>
            <a:pPr lvl="1"/>
            <a:r>
              <a:rPr lang="en-US" altLang="zh-CN" dirty="0"/>
              <a:t>2.</a:t>
            </a:r>
            <a:r>
              <a:rPr lang="zh-CN" altLang="en-US" dirty="0"/>
              <a:t> </a:t>
            </a:r>
            <a:r>
              <a:rPr lang="en-US" altLang="zh-CN" dirty="0"/>
              <a:t>Logistic</a:t>
            </a:r>
            <a:r>
              <a:rPr lang="zh-CN" altLang="en-US" dirty="0"/>
              <a:t> </a:t>
            </a:r>
            <a:r>
              <a:rPr lang="en-US" altLang="zh-CN" dirty="0"/>
              <a:t>Regression</a:t>
            </a:r>
          </a:p>
          <a:p>
            <a:pPr lvl="1"/>
            <a:r>
              <a:rPr lang="en-US" altLang="zh-CN" dirty="0"/>
              <a:t>3.</a:t>
            </a:r>
            <a:r>
              <a:rPr lang="zh-CN" altLang="en-US" dirty="0"/>
              <a:t> </a:t>
            </a:r>
            <a:r>
              <a:rPr lang="en-US" altLang="zh-CN" dirty="0"/>
              <a:t>Bayes</a:t>
            </a:r>
            <a:r>
              <a:rPr lang="zh-CN" altLang="en-US" dirty="0"/>
              <a:t> </a:t>
            </a:r>
            <a:r>
              <a:rPr lang="en-US" altLang="zh-CN" dirty="0"/>
              <a:t>Models</a:t>
            </a:r>
          </a:p>
          <a:p>
            <a:pPr lvl="1"/>
            <a:r>
              <a:rPr lang="en-US" altLang="zh-CN" dirty="0"/>
              <a:t>4.</a:t>
            </a:r>
            <a:r>
              <a:rPr lang="zh-CN" altLang="en-US" dirty="0"/>
              <a:t> </a:t>
            </a:r>
            <a:r>
              <a:rPr lang="en-US" altLang="zh-CN" dirty="0"/>
              <a:t>KNN</a:t>
            </a:r>
            <a:r>
              <a:rPr lang="zh-CN" altLang="en-US" dirty="0"/>
              <a:t> </a:t>
            </a:r>
            <a:r>
              <a:rPr lang="en-US" altLang="zh-CN" dirty="0"/>
              <a:t>Models</a:t>
            </a:r>
          </a:p>
          <a:p>
            <a:pPr lvl="1"/>
            <a:r>
              <a:rPr lang="en-US" altLang="zh-CN" dirty="0"/>
              <a:t>5.</a:t>
            </a:r>
            <a:r>
              <a:rPr lang="zh-CN" altLang="en-US" dirty="0"/>
              <a:t> </a:t>
            </a:r>
            <a:r>
              <a:rPr lang="en-US" altLang="zh-CN" dirty="0"/>
              <a:t>SVM</a:t>
            </a:r>
            <a:r>
              <a:rPr lang="zh-CN" altLang="en-US" dirty="0"/>
              <a:t> </a:t>
            </a:r>
            <a:r>
              <a:rPr lang="en-US" altLang="zh-CN" dirty="0"/>
              <a:t>Models</a:t>
            </a:r>
          </a:p>
          <a:p>
            <a:pPr lvl="1"/>
            <a:r>
              <a:rPr lang="en-US" altLang="zh-CN" dirty="0"/>
              <a:t>6.</a:t>
            </a:r>
            <a:r>
              <a:rPr lang="zh-CN" altLang="en-US" dirty="0"/>
              <a:t> </a:t>
            </a:r>
            <a:r>
              <a:rPr lang="en-US" altLang="zh-CN" dirty="0"/>
              <a:t>Decision</a:t>
            </a:r>
            <a:r>
              <a:rPr lang="zh-CN" altLang="en-US" dirty="0"/>
              <a:t> </a:t>
            </a:r>
            <a:r>
              <a:rPr lang="en-US" altLang="zh-CN" dirty="0"/>
              <a:t>Tree</a:t>
            </a:r>
          </a:p>
          <a:p>
            <a:r>
              <a:rPr lang="en-US" altLang="zh-CN" dirty="0" err="1"/>
              <a:t>Scikit</a:t>
            </a:r>
            <a:r>
              <a:rPr lang="en-US" altLang="zh-CN" dirty="0"/>
              <a:t>-Learning</a:t>
            </a:r>
            <a:r>
              <a:rPr lang="zh-CN" altLang="en-US" dirty="0"/>
              <a:t> </a:t>
            </a:r>
            <a:endParaRPr lang="en-US" altLang="zh-CN" dirty="0"/>
          </a:p>
          <a:p>
            <a:r>
              <a:rPr lang="en-US" altLang="zh-CN" dirty="0"/>
              <a:t>Unsupervised</a:t>
            </a:r>
            <a:r>
              <a:rPr lang="zh-CN" altLang="en-US" dirty="0"/>
              <a:t> </a:t>
            </a:r>
            <a:r>
              <a:rPr lang="en-US" altLang="zh-CN" dirty="0"/>
              <a:t>Learning</a:t>
            </a:r>
          </a:p>
          <a:p>
            <a:pPr lvl="1"/>
            <a:r>
              <a:rPr lang="en-US" altLang="zh-CN" dirty="0"/>
              <a:t>K-means,</a:t>
            </a:r>
            <a:r>
              <a:rPr lang="zh-CN" altLang="en-US" dirty="0"/>
              <a:t> </a:t>
            </a:r>
            <a:r>
              <a:rPr lang="en-US" altLang="zh-CN" dirty="0"/>
              <a:t>hierarchy</a:t>
            </a:r>
            <a:r>
              <a:rPr lang="zh-CN" altLang="en-US" dirty="0"/>
              <a:t> </a:t>
            </a:r>
            <a:r>
              <a:rPr lang="en-US" altLang="zh-CN" dirty="0"/>
              <a:t>clustering,</a:t>
            </a:r>
            <a:r>
              <a:rPr lang="zh-CN" altLang="en-US" dirty="0"/>
              <a:t> </a:t>
            </a:r>
            <a:r>
              <a:rPr lang="en-US" altLang="zh-CN" dirty="0"/>
              <a:t>embedding</a:t>
            </a:r>
            <a:r>
              <a:rPr lang="zh-CN" altLang="en-US" dirty="0"/>
              <a:t> </a:t>
            </a:r>
            <a:r>
              <a:rPr lang="en-US" altLang="zh-CN" dirty="0"/>
              <a:t>clustering</a:t>
            </a:r>
          </a:p>
          <a:p>
            <a:r>
              <a:rPr lang="en-US" altLang="zh-CN" dirty="0"/>
              <a:t>Semi-Supervised</a:t>
            </a:r>
            <a:r>
              <a:rPr lang="zh-CN" altLang="en-US" dirty="0"/>
              <a:t> </a:t>
            </a:r>
            <a:r>
              <a:rPr lang="en-US" altLang="zh-CN" dirty="0"/>
              <a:t>Learning</a:t>
            </a:r>
          </a:p>
          <a:p>
            <a:pPr lvl="1"/>
            <a:r>
              <a:rPr lang="en-US" altLang="zh-CN" dirty="0"/>
              <a:t>Activate</a:t>
            </a:r>
            <a:r>
              <a:rPr lang="zh-CN" altLang="en-US" dirty="0"/>
              <a:t> </a:t>
            </a:r>
            <a:r>
              <a:rPr lang="en-US" altLang="zh-CN" dirty="0" err="1"/>
              <a:t>Leanring</a:t>
            </a:r>
            <a:r>
              <a:rPr lang="zh-CN" altLang="en-US" dirty="0"/>
              <a:t> </a:t>
            </a:r>
            <a:endParaRPr lang="en-US" altLang="zh-CN" dirty="0"/>
          </a:p>
          <a:p>
            <a:pPr lvl="1"/>
            <a:r>
              <a:rPr lang="en-US" altLang="zh-CN" dirty="0"/>
              <a:t>Machine</a:t>
            </a:r>
            <a:r>
              <a:rPr lang="zh-CN" altLang="en-US" dirty="0"/>
              <a:t> </a:t>
            </a:r>
            <a:r>
              <a:rPr lang="en-US" altLang="zh-CN" dirty="0"/>
              <a:t>Learning</a:t>
            </a:r>
            <a:r>
              <a:rPr lang="zh-CN" altLang="en-US" dirty="0"/>
              <a:t> </a:t>
            </a:r>
            <a:r>
              <a:rPr lang="en-US" altLang="zh-CN" dirty="0"/>
              <a:t>+</a:t>
            </a:r>
            <a:r>
              <a:rPr lang="zh-CN" altLang="en-US" dirty="0"/>
              <a:t> </a:t>
            </a:r>
            <a:r>
              <a:rPr lang="en-US" altLang="zh-CN" dirty="0"/>
              <a:t>Search</a:t>
            </a:r>
            <a:r>
              <a:rPr lang="zh-CN" altLang="en-US" dirty="0"/>
              <a:t> </a:t>
            </a:r>
            <a:r>
              <a:rPr lang="en-US" altLang="zh-CN" dirty="0"/>
              <a:t>Policy</a:t>
            </a:r>
            <a:r>
              <a:rPr lang="zh-CN" altLang="en-US" dirty="0"/>
              <a:t> </a:t>
            </a:r>
            <a:endParaRPr lang="en-US" altLang="zh-CN" dirty="0"/>
          </a:p>
          <a:p>
            <a:r>
              <a:rPr lang="en-US" altLang="zh-CN" dirty="0"/>
              <a:t>Importance</a:t>
            </a:r>
            <a:r>
              <a:rPr lang="zh-CN" altLang="en-US" dirty="0"/>
              <a:t> </a:t>
            </a:r>
            <a:r>
              <a:rPr lang="en-US" altLang="zh-CN" dirty="0"/>
              <a:t>of</a:t>
            </a:r>
            <a:r>
              <a:rPr lang="zh-CN" altLang="en-US" dirty="0"/>
              <a:t> </a:t>
            </a:r>
            <a:r>
              <a:rPr lang="en-US" altLang="zh-CN" dirty="0"/>
              <a:t>Preprocessing</a:t>
            </a:r>
            <a:r>
              <a:rPr lang="zh-CN" altLang="en-US" dirty="0"/>
              <a:t> </a:t>
            </a:r>
            <a:endParaRPr lang="en-US" altLang="zh-CN" dirty="0"/>
          </a:p>
          <a:p>
            <a:endParaRPr lang="en-US" dirty="0"/>
          </a:p>
        </p:txBody>
      </p:sp>
    </p:spTree>
    <p:extLst>
      <p:ext uri="{BB962C8B-B14F-4D97-AF65-F5344CB8AC3E}">
        <p14:creationId xmlns:p14="http://schemas.microsoft.com/office/powerpoint/2010/main" val="594865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5858-57A2-9849-8060-D47CAEDD6A60}"/>
              </a:ext>
            </a:extLst>
          </p:cNvPr>
          <p:cNvSpPr>
            <a:spLocks noGrp="1"/>
          </p:cNvSpPr>
          <p:nvPr>
            <p:ph type="title"/>
          </p:nvPr>
        </p:nvSpPr>
        <p:spPr/>
        <p:txBody>
          <a:bodyPr/>
          <a:lstStyle/>
          <a:p>
            <a:r>
              <a:rPr lang="en-US" altLang="zh-CN" dirty="0"/>
              <a:t>K-means</a:t>
            </a:r>
            <a:r>
              <a:rPr lang="zh-CN" altLang="en-US" dirty="0"/>
              <a:t> </a:t>
            </a:r>
            <a:r>
              <a:rPr lang="en-US" altLang="zh-CN" dirty="0"/>
              <a:t>Cluster</a:t>
            </a:r>
            <a:endParaRPr lang="en-US" dirty="0"/>
          </a:p>
        </p:txBody>
      </p:sp>
      <p:sp>
        <p:nvSpPr>
          <p:cNvPr id="3" name="Content Placeholder 2">
            <a:extLst>
              <a:ext uri="{FF2B5EF4-FFF2-40B4-BE49-F238E27FC236}">
                <a16:creationId xmlns:a16="http://schemas.microsoft.com/office/drawing/2014/main" id="{4063189E-612E-4442-82B4-6D2A1A40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620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11CA-0842-F145-AFA5-EEB6CBAD267A}"/>
              </a:ext>
            </a:extLst>
          </p:cNvPr>
          <p:cNvSpPr>
            <a:spLocks noGrp="1"/>
          </p:cNvSpPr>
          <p:nvPr>
            <p:ph type="title"/>
          </p:nvPr>
        </p:nvSpPr>
        <p:spPr/>
        <p:txBody>
          <a:bodyPr/>
          <a:lstStyle/>
          <a:p>
            <a:r>
              <a:rPr lang="en-US" altLang="zh-CN" dirty="0"/>
              <a:t>Embedding</a:t>
            </a:r>
            <a:r>
              <a:rPr lang="zh-CN" altLang="en-US" dirty="0"/>
              <a:t> </a:t>
            </a:r>
            <a:r>
              <a:rPr lang="en-US" altLang="zh-CN" dirty="0"/>
              <a:t>Cluster</a:t>
            </a:r>
            <a:endParaRPr lang="en-US" dirty="0"/>
          </a:p>
        </p:txBody>
      </p:sp>
      <p:sp>
        <p:nvSpPr>
          <p:cNvPr id="3" name="Content Placeholder 2">
            <a:extLst>
              <a:ext uri="{FF2B5EF4-FFF2-40B4-BE49-F238E27FC236}">
                <a16:creationId xmlns:a16="http://schemas.microsoft.com/office/drawing/2014/main" id="{47224FAF-E42F-A449-B61E-3F1A15F768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0580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6958-A6B0-4348-8AED-93A0E14C7AFB}"/>
              </a:ext>
            </a:extLst>
          </p:cNvPr>
          <p:cNvSpPr>
            <a:spLocks noGrp="1"/>
          </p:cNvSpPr>
          <p:nvPr>
            <p:ph type="title"/>
          </p:nvPr>
        </p:nvSpPr>
        <p:spPr/>
        <p:txBody>
          <a:bodyPr/>
          <a:lstStyle/>
          <a:p>
            <a:r>
              <a:rPr lang="en-US" altLang="zh-CN" dirty="0"/>
              <a:t>Semi</a:t>
            </a:r>
            <a:r>
              <a:rPr lang="zh-CN" altLang="en-US" dirty="0"/>
              <a:t> </a:t>
            </a:r>
            <a:r>
              <a:rPr lang="en-US" altLang="zh-CN" dirty="0"/>
              <a:t>Supervised</a:t>
            </a:r>
            <a:r>
              <a:rPr lang="zh-CN" altLang="en-US" dirty="0"/>
              <a:t> </a:t>
            </a:r>
            <a:r>
              <a:rPr lang="en-US" altLang="zh-CN" dirty="0"/>
              <a:t>&amp;</a:t>
            </a:r>
            <a:r>
              <a:rPr lang="zh-CN" altLang="en-US" dirty="0"/>
              <a:t> </a:t>
            </a:r>
            <a:r>
              <a:rPr lang="en-US" altLang="zh-CN" dirty="0"/>
              <a:t>Activate</a:t>
            </a:r>
            <a:r>
              <a:rPr lang="zh-CN" altLang="en-US" dirty="0"/>
              <a:t> </a:t>
            </a:r>
            <a:r>
              <a:rPr lang="en-US" altLang="zh-CN" dirty="0"/>
              <a:t>Learning</a:t>
            </a:r>
            <a:endParaRPr lang="en-US" dirty="0"/>
          </a:p>
        </p:txBody>
      </p:sp>
      <p:sp>
        <p:nvSpPr>
          <p:cNvPr id="3" name="Content Placeholder 2">
            <a:extLst>
              <a:ext uri="{FF2B5EF4-FFF2-40B4-BE49-F238E27FC236}">
                <a16:creationId xmlns:a16="http://schemas.microsoft.com/office/drawing/2014/main" id="{3EB3AA12-6521-7443-B4C3-F57E29528D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0126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FC78-D16F-6D4E-A633-A97561601A2B}"/>
              </a:ext>
            </a:extLst>
          </p:cNvPr>
          <p:cNvSpPr>
            <a:spLocks noGrp="1"/>
          </p:cNvSpPr>
          <p:nvPr>
            <p:ph type="title"/>
          </p:nvPr>
        </p:nvSpPr>
        <p:spPr/>
        <p:txBody>
          <a:bodyPr/>
          <a:lstStyle/>
          <a:p>
            <a:r>
              <a:rPr lang="en-US" altLang="zh-CN" dirty="0">
                <a:solidFill>
                  <a:srgbClr val="C00000"/>
                </a:solidFill>
              </a:rPr>
              <a:t>Assignments</a:t>
            </a:r>
            <a:endParaRPr lang="en-US" dirty="0">
              <a:solidFill>
                <a:srgbClr val="C00000"/>
              </a:solidFill>
            </a:endParaRPr>
          </a:p>
        </p:txBody>
      </p:sp>
      <p:sp>
        <p:nvSpPr>
          <p:cNvPr id="3" name="Content Placeholder 2">
            <a:extLst>
              <a:ext uri="{FF2B5EF4-FFF2-40B4-BE49-F238E27FC236}">
                <a16:creationId xmlns:a16="http://schemas.microsoft.com/office/drawing/2014/main" id="{64726A52-8015-1945-8671-4A0DD36E4FE1}"/>
              </a:ext>
            </a:extLst>
          </p:cNvPr>
          <p:cNvSpPr>
            <a:spLocks noGrp="1"/>
          </p:cNvSpPr>
          <p:nvPr>
            <p:ph idx="1"/>
          </p:nvPr>
        </p:nvSpPr>
        <p:spPr/>
        <p:txBody>
          <a:bodyPr>
            <a:normAutofit/>
          </a:bodyPr>
          <a:lstStyle/>
          <a:p>
            <a:r>
              <a:rPr lang="en-US" altLang="zh-CN" dirty="0"/>
              <a:t>1.</a:t>
            </a:r>
            <a:r>
              <a:rPr lang="zh-CN" altLang="en-US" dirty="0"/>
              <a:t> </a:t>
            </a:r>
            <a:r>
              <a:rPr lang="en-US" altLang="zh-CN" dirty="0"/>
              <a:t>Using</a:t>
            </a:r>
            <a:r>
              <a:rPr lang="zh-CN" altLang="en-US" dirty="0"/>
              <a:t> </a:t>
            </a:r>
            <a:r>
              <a:rPr lang="en-US" altLang="zh-CN" dirty="0"/>
              <a:t>the</a:t>
            </a:r>
            <a:r>
              <a:rPr lang="zh-CN" altLang="en-US" dirty="0"/>
              <a:t> </a:t>
            </a:r>
            <a:r>
              <a:rPr lang="en-US" altLang="zh-CN" dirty="0"/>
              <a:t>template</a:t>
            </a:r>
            <a:r>
              <a:rPr lang="zh-CN" altLang="en-US" dirty="0"/>
              <a:t> </a:t>
            </a:r>
            <a:r>
              <a:rPr lang="en-US" altLang="zh-CN" dirty="0"/>
              <a:t>to</a:t>
            </a:r>
            <a:r>
              <a:rPr lang="zh-CN" altLang="en-US" dirty="0"/>
              <a:t> </a:t>
            </a:r>
            <a:r>
              <a:rPr lang="en-US" altLang="zh-CN" dirty="0"/>
              <a:t>read</a:t>
            </a:r>
            <a:r>
              <a:rPr lang="zh-CN" altLang="en-US" dirty="0"/>
              <a:t> </a:t>
            </a:r>
            <a:r>
              <a:rPr lang="en-US" altLang="zh-CN" dirty="0"/>
              <a:t>the</a:t>
            </a:r>
            <a:r>
              <a:rPr lang="zh-CN" altLang="en-US" dirty="0"/>
              <a:t> </a:t>
            </a:r>
            <a:r>
              <a:rPr lang="en-US" altLang="zh-CN" dirty="0"/>
              <a:t>paper</a:t>
            </a:r>
            <a:r>
              <a:rPr lang="zh-CN" altLang="en-US" dirty="0"/>
              <a:t> </a:t>
            </a:r>
            <a:r>
              <a:rPr lang="en-US" altLang="zh-CN" dirty="0"/>
              <a:t>“</a:t>
            </a:r>
            <a:r>
              <a:rPr lang="en-US" altLang="zh-CN" dirty="0" err="1"/>
              <a:t>XGBoost</a:t>
            </a:r>
            <a:r>
              <a:rPr lang="en-US" altLang="zh-CN" dirty="0"/>
              <a:t>”</a:t>
            </a:r>
          </a:p>
          <a:p>
            <a:r>
              <a:rPr lang="en-US" dirty="0">
                <a:hlinkClick r:id="rId2"/>
              </a:rPr>
              <a:t>https://arxiv.org/abs/1603.02754</a:t>
            </a:r>
            <a:endParaRPr lang="en-US" altLang="zh-CN" dirty="0"/>
          </a:p>
          <a:p>
            <a:r>
              <a:rPr lang="en-US" altLang="zh-CN" dirty="0"/>
              <a:t>2.</a:t>
            </a:r>
            <a:r>
              <a:rPr lang="zh-CN" altLang="en-US" dirty="0"/>
              <a:t> </a:t>
            </a:r>
            <a:r>
              <a:rPr lang="en-US" altLang="zh-CN" dirty="0"/>
              <a:t>Using</a:t>
            </a:r>
            <a:r>
              <a:rPr lang="zh-CN" altLang="en-US" dirty="0"/>
              <a:t> </a:t>
            </a:r>
            <a:r>
              <a:rPr lang="en-US" altLang="zh-CN" dirty="0"/>
              <a:t>the</a:t>
            </a:r>
            <a:r>
              <a:rPr lang="zh-CN" altLang="en-US" dirty="0"/>
              <a:t> </a:t>
            </a:r>
            <a:r>
              <a:rPr lang="en-US" altLang="zh-CN" dirty="0"/>
              <a:t>new</a:t>
            </a:r>
            <a:r>
              <a:rPr lang="zh-CN" altLang="en-US" dirty="0"/>
              <a:t> </a:t>
            </a:r>
            <a:r>
              <a:rPr lang="en-US" altLang="zh-CN" dirty="0"/>
              <a:t>data</a:t>
            </a:r>
            <a:r>
              <a:rPr lang="zh-CN" altLang="en-US" dirty="0"/>
              <a:t> </a:t>
            </a:r>
            <a:r>
              <a:rPr lang="en-US" altLang="zh-CN" dirty="0"/>
              <a:t>to</a:t>
            </a:r>
            <a:r>
              <a:rPr lang="zh-CN" altLang="en-US" dirty="0"/>
              <a:t> </a:t>
            </a:r>
            <a:r>
              <a:rPr lang="en-US" altLang="zh-CN" dirty="0"/>
              <a:t>test</a:t>
            </a:r>
            <a:r>
              <a:rPr lang="zh-CN" altLang="en-US" dirty="0"/>
              <a:t> </a:t>
            </a:r>
            <a:r>
              <a:rPr lang="en-US" altLang="zh-CN" dirty="0"/>
              <a:t>different</a:t>
            </a:r>
            <a:r>
              <a:rPr lang="zh-CN" altLang="en-US" dirty="0"/>
              <a:t> </a:t>
            </a:r>
            <a:r>
              <a:rPr lang="en-US" altLang="zh-CN" dirty="0"/>
              <a:t>models</a:t>
            </a:r>
          </a:p>
          <a:p>
            <a:pPr lvl="1"/>
            <a:r>
              <a:rPr lang="en-US" altLang="zh-CN" dirty="0"/>
              <a:t>KNN,</a:t>
            </a:r>
            <a:r>
              <a:rPr lang="zh-CN" altLang="en-US" dirty="0"/>
              <a:t> </a:t>
            </a:r>
            <a:r>
              <a:rPr lang="en-US" altLang="zh-CN" dirty="0"/>
              <a:t>Logistic</a:t>
            </a:r>
            <a:r>
              <a:rPr lang="zh-CN" altLang="en-US" dirty="0"/>
              <a:t> </a:t>
            </a:r>
            <a:r>
              <a:rPr lang="en-US" altLang="zh-CN" dirty="0"/>
              <a:t>Regression,</a:t>
            </a:r>
            <a:r>
              <a:rPr lang="zh-CN" altLang="en-US" dirty="0"/>
              <a:t> </a:t>
            </a:r>
            <a:r>
              <a:rPr lang="en-US" altLang="zh-CN" dirty="0"/>
              <a:t>SVM,</a:t>
            </a:r>
            <a:r>
              <a:rPr lang="zh-CN" altLang="en-US" dirty="0"/>
              <a:t> </a:t>
            </a:r>
            <a:r>
              <a:rPr lang="en-US" altLang="zh-CN" dirty="0"/>
              <a:t>Bayes,</a:t>
            </a:r>
            <a:r>
              <a:rPr lang="zh-CN" altLang="en-US" dirty="0"/>
              <a:t> </a:t>
            </a:r>
            <a:r>
              <a:rPr lang="en-US" altLang="zh-CN" dirty="0"/>
              <a:t>Random</a:t>
            </a:r>
            <a:r>
              <a:rPr lang="zh-CN" altLang="en-US" dirty="0"/>
              <a:t> </a:t>
            </a:r>
            <a:r>
              <a:rPr lang="en-US" altLang="zh-CN" dirty="0"/>
              <a:t>Forest,</a:t>
            </a:r>
            <a:r>
              <a:rPr lang="zh-CN" altLang="en-US" dirty="0"/>
              <a:t> </a:t>
            </a:r>
            <a:r>
              <a:rPr lang="en-US" altLang="zh-CN" dirty="0" err="1"/>
              <a:t>XGBoost</a:t>
            </a:r>
            <a:endParaRPr lang="en-US" altLang="zh-CN" dirty="0"/>
          </a:p>
          <a:p>
            <a:pPr lvl="1"/>
            <a:r>
              <a:rPr lang="en-US" altLang="zh-CN" dirty="0"/>
              <a:t>To</a:t>
            </a:r>
            <a:r>
              <a:rPr lang="zh-CN" altLang="en-US" dirty="0"/>
              <a:t> </a:t>
            </a:r>
            <a:r>
              <a:rPr lang="en-US" altLang="zh-CN" dirty="0"/>
              <a:t>Classify</a:t>
            </a:r>
            <a:r>
              <a:rPr lang="zh-CN" altLang="en-US" dirty="0"/>
              <a:t> </a:t>
            </a:r>
            <a:r>
              <a:rPr lang="en-US" altLang="zh-CN" dirty="0"/>
              <a:t>if</a:t>
            </a:r>
            <a:r>
              <a:rPr lang="zh-CN" altLang="en-US" dirty="0"/>
              <a:t> </a:t>
            </a:r>
            <a:r>
              <a:rPr lang="en-US" altLang="zh-CN" dirty="0"/>
              <a:t>a</a:t>
            </a:r>
            <a:r>
              <a:rPr lang="zh-CN" altLang="en-US" dirty="0"/>
              <a:t> </a:t>
            </a:r>
            <a:r>
              <a:rPr lang="en-US" altLang="zh-CN" dirty="0"/>
              <a:t>new</a:t>
            </a:r>
            <a:r>
              <a:rPr lang="zh-CN" altLang="en-US" dirty="0"/>
              <a:t> </a:t>
            </a:r>
            <a:r>
              <a:rPr lang="en-US" altLang="zh-CN" dirty="0"/>
              <a:t>a</a:t>
            </a:r>
            <a:r>
              <a:rPr lang="zh-CN" altLang="en-US" dirty="0"/>
              <a:t> </a:t>
            </a:r>
            <a:r>
              <a:rPr lang="en-US" altLang="zh-CN" dirty="0"/>
              <a:t>by</a:t>
            </a:r>
            <a:r>
              <a:rPr lang="zh-CN" altLang="en-US" dirty="0"/>
              <a:t> </a:t>
            </a:r>
            <a:r>
              <a:rPr lang="en-US" altLang="zh-CN" dirty="0"/>
              <a:t>Xinhua.</a:t>
            </a:r>
          </a:p>
          <a:p>
            <a:r>
              <a:rPr lang="en-US" altLang="zh-CN" dirty="0"/>
              <a:t>3.</a:t>
            </a:r>
            <a:r>
              <a:rPr lang="zh-CN" altLang="en-US" dirty="0"/>
              <a:t> </a:t>
            </a:r>
            <a:r>
              <a:rPr lang="en-US" altLang="zh-CN" dirty="0"/>
              <a:t>Summary</a:t>
            </a:r>
            <a:r>
              <a:rPr lang="zh-CN" altLang="en-US" dirty="0"/>
              <a:t> </a:t>
            </a:r>
            <a:r>
              <a:rPr lang="en-US" altLang="zh-CN" dirty="0"/>
              <a:t>the</a:t>
            </a:r>
            <a:r>
              <a:rPr lang="zh-CN" altLang="en-US" dirty="0"/>
              <a:t> </a:t>
            </a:r>
            <a:r>
              <a:rPr lang="en-US" altLang="zh-CN" dirty="0"/>
              <a:t>advantages</a:t>
            </a:r>
            <a:r>
              <a:rPr lang="zh-CN" altLang="en-US" dirty="0"/>
              <a:t> </a:t>
            </a:r>
            <a:r>
              <a:rPr lang="en-US" altLang="zh-CN" dirty="0"/>
              <a:t>and</a:t>
            </a:r>
            <a:r>
              <a:rPr lang="zh-CN" altLang="en-US" dirty="0"/>
              <a:t> </a:t>
            </a:r>
            <a:r>
              <a:rPr lang="en-US" altLang="zh-CN" dirty="0"/>
              <a:t>disadvantages</a:t>
            </a:r>
            <a:r>
              <a:rPr lang="zh-CN" altLang="en-US" dirty="0"/>
              <a:t> </a:t>
            </a:r>
            <a:r>
              <a:rPr lang="en-US" altLang="zh-CN" dirty="0"/>
              <a:t>about</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Logistic</a:t>
            </a:r>
            <a:r>
              <a:rPr lang="zh-CN" altLang="en-US" dirty="0"/>
              <a:t> </a:t>
            </a:r>
            <a:r>
              <a:rPr lang="en-US" altLang="zh-CN" dirty="0"/>
              <a:t>Regression,</a:t>
            </a:r>
            <a:r>
              <a:rPr lang="zh-CN" altLang="en-US" dirty="0"/>
              <a:t> </a:t>
            </a:r>
            <a:r>
              <a:rPr lang="en-US" altLang="zh-CN" dirty="0"/>
              <a:t>K-Nearest</a:t>
            </a:r>
            <a:r>
              <a:rPr lang="zh-CN" altLang="en-US" dirty="0"/>
              <a:t> </a:t>
            </a:r>
            <a:r>
              <a:rPr lang="en-US" altLang="zh-CN" dirty="0"/>
              <a:t>Neighbors,</a:t>
            </a:r>
            <a:r>
              <a:rPr lang="zh-CN" altLang="en-US" dirty="0"/>
              <a:t> </a:t>
            </a:r>
            <a:r>
              <a:rPr lang="en-US" altLang="zh-CN" dirty="0"/>
              <a:t>Support</a:t>
            </a:r>
            <a:r>
              <a:rPr lang="zh-CN" altLang="en-US" dirty="0"/>
              <a:t> </a:t>
            </a:r>
            <a:r>
              <a:rPr lang="en-US" altLang="zh-CN" dirty="0"/>
              <a:t>Vector</a:t>
            </a:r>
            <a:r>
              <a:rPr lang="zh-CN" altLang="en-US" dirty="0"/>
              <a:t> </a:t>
            </a:r>
            <a:r>
              <a:rPr lang="en-US" altLang="zh-CN" dirty="0"/>
              <a:t>Machine,</a:t>
            </a:r>
            <a:r>
              <a:rPr lang="zh-CN" altLang="en-US" dirty="0"/>
              <a:t> </a:t>
            </a:r>
            <a:r>
              <a:rPr lang="en-US" altLang="zh-CN" dirty="0"/>
              <a:t>Bayes,</a:t>
            </a:r>
            <a:r>
              <a:rPr lang="zh-CN" altLang="en-US" dirty="0"/>
              <a:t> </a:t>
            </a:r>
            <a:r>
              <a:rPr lang="en-US" altLang="zh-CN" dirty="0"/>
              <a:t>etc.</a:t>
            </a:r>
            <a:r>
              <a:rPr lang="zh-CN" altLang="en-US" dirty="0"/>
              <a:t> </a:t>
            </a:r>
            <a:endParaRPr lang="en-US" dirty="0"/>
          </a:p>
        </p:txBody>
      </p:sp>
    </p:spTree>
    <p:extLst>
      <p:ext uri="{BB962C8B-B14F-4D97-AF65-F5344CB8AC3E}">
        <p14:creationId xmlns:p14="http://schemas.microsoft.com/office/powerpoint/2010/main" val="285821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7E44-0400-0E4D-8D41-735794EA357A}"/>
              </a:ext>
            </a:extLst>
          </p:cNvPr>
          <p:cNvSpPr>
            <a:spLocks noGrp="1"/>
          </p:cNvSpPr>
          <p:nvPr>
            <p:ph type="title"/>
          </p:nvPr>
        </p:nvSpPr>
        <p:spPr/>
        <p:txBody>
          <a:bodyPr/>
          <a:lstStyle/>
          <a:p>
            <a:r>
              <a:rPr lang="en-US" altLang="zh-CN" dirty="0">
                <a:solidFill>
                  <a:srgbClr val="C00000"/>
                </a:solidFill>
              </a:rPr>
              <a:t>Supervised</a:t>
            </a:r>
            <a:r>
              <a:rPr lang="zh-CN" altLang="en-US" dirty="0">
                <a:solidFill>
                  <a:srgbClr val="C00000"/>
                </a:solidFill>
              </a:rPr>
              <a:t> </a:t>
            </a:r>
            <a:r>
              <a:rPr lang="en-US" altLang="zh-CN" dirty="0">
                <a:solidFill>
                  <a:srgbClr val="C00000"/>
                </a:solidFill>
              </a:rPr>
              <a:t>Learning</a:t>
            </a:r>
            <a:endParaRPr lang="en-US" dirty="0">
              <a:solidFill>
                <a:srgbClr val="C00000"/>
              </a:solidFill>
            </a:endParaRPr>
          </a:p>
        </p:txBody>
      </p:sp>
      <p:sp>
        <p:nvSpPr>
          <p:cNvPr id="3" name="Content Placeholder 2">
            <a:extLst>
              <a:ext uri="{FF2B5EF4-FFF2-40B4-BE49-F238E27FC236}">
                <a16:creationId xmlns:a16="http://schemas.microsoft.com/office/drawing/2014/main" id="{70A3C37A-96EB-324F-9838-743E1A71A55E}"/>
              </a:ext>
            </a:extLst>
          </p:cNvPr>
          <p:cNvSpPr>
            <a:spLocks noGrp="1"/>
          </p:cNvSpPr>
          <p:nvPr>
            <p:ph idx="1"/>
          </p:nvPr>
        </p:nvSpPr>
        <p:spPr/>
        <p:txBody>
          <a:bodyPr/>
          <a:lstStyle/>
          <a:p>
            <a:pPr marL="914400" lvl="2" indent="0">
              <a:buNone/>
            </a:pPr>
            <a:endParaRPr lang="en-US" dirty="0"/>
          </a:p>
          <a:p>
            <a:pPr marL="914400" lvl="2" indent="0">
              <a:buNone/>
            </a:pPr>
            <a:endParaRPr lang="en-US" dirty="0"/>
          </a:p>
        </p:txBody>
      </p:sp>
      <p:pic>
        <p:nvPicPr>
          <p:cNvPr id="4" name="Picture 3">
            <a:extLst>
              <a:ext uri="{FF2B5EF4-FFF2-40B4-BE49-F238E27FC236}">
                <a16:creationId xmlns:a16="http://schemas.microsoft.com/office/drawing/2014/main" id="{7FDFA200-8B71-854B-BD24-435F82B42CDE}"/>
              </a:ext>
            </a:extLst>
          </p:cNvPr>
          <p:cNvPicPr>
            <a:picLocks noChangeAspect="1"/>
          </p:cNvPicPr>
          <p:nvPr/>
        </p:nvPicPr>
        <p:blipFill>
          <a:blip r:embed="rId2"/>
          <a:stretch>
            <a:fillRect/>
          </a:stretch>
        </p:blipFill>
        <p:spPr>
          <a:xfrm>
            <a:off x="546180" y="1442216"/>
            <a:ext cx="8563096" cy="4865626"/>
          </a:xfrm>
          <a:prstGeom prst="rect">
            <a:avLst/>
          </a:prstGeom>
        </p:spPr>
      </p:pic>
    </p:spTree>
    <p:extLst>
      <p:ext uri="{BB962C8B-B14F-4D97-AF65-F5344CB8AC3E}">
        <p14:creationId xmlns:p14="http://schemas.microsoft.com/office/powerpoint/2010/main" val="371559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7BA5-0ED0-0D42-93BE-64ADAA30D64E}"/>
              </a:ext>
            </a:extLst>
          </p:cNvPr>
          <p:cNvSpPr>
            <a:spLocks noGrp="1"/>
          </p:cNvSpPr>
          <p:nvPr>
            <p:ph type="title"/>
          </p:nvPr>
        </p:nvSpPr>
        <p:spPr/>
        <p:txBody>
          <a:bodyPr/>
          <a:lstStyle/>
          <a:p>
            <a:r>
              <a:rPr lang="en-US" altLang="zh-CN" dirty="0">
                <a:solidFill>
                  <a:srgbClr val="C00000"/>
                </a:solidFill>
              </a:rPr>
              <a:t>Linear</a:t>
            </a:r>
            <a:r>
              <a:rPr lang="zh-CN" altLang="en-US" dirty="0">
                <a:solidFill>
                  <a:srgbClr val="C00000"/>
                </a:solidFill>
              </a:rPr>
              <a:t> </a:t>
            </a:r>
            <a:r>
              <a:rPr lang="en-US" altLang="zh-CN" dirty="0">
                <a:solidFill>
                  <a:srgbClr val="C00000"/>
                </a:solidFill>
              </a:rPr>
              <a:t>Regression</a:t>
            </a:r>
            <a:r>
              <a:rPr lang="zh-CN" altLang="en-US" dirty="0">
                <a:solidFill>
                  <a:srgbClr val="C00000"/>
                </a:solidFill>
              </a:rPr>
              <a:t> </a:t>
            </a:r>
            <a:r>
              <a:rPr lang="en-US" altLang="zh-CN" dirty="0">
                <a:solidFill>
                  <a:srgbClr val="C00000"/>
                </a:solidFill>
              </a:rPr>
              <a:t>&amp;</a:t>
            </a:r>
            <a:r>
              <a:rPr lang="zh-CN" altLang="en-US" dirty="0">
                <a:solidFill>
                  <a:srgbClr val="C00000"/>
                </a:solidFill>
              </a:rPr>
              <a:t> </a:t>
            </a:r>
            <a:r>
              <a:rPr lang="en-US" altLang="zh-CN" dirty="0">
                <a:solidFill>
                  <a:srgbClr val="C00000"/>
                </a:solidFill>
              </a:rPr>
              <a:t>Logistic</a:t>
            </a:r>
            <a:r>
              <a:rPr lang="zh-CN" altLang="en-US" dirty="0">
                <a:solidFill>
                  <a:srgbClr val="C00000"/>
                </a:solidFill>
              </a:rPr>
              <a:t> </a:t>
            </a:r>
            <a:r>
              <a:rPr lang="en-US" altLang="zh-CN" dirty="0">
                <a:solidFill>
                  <a:srgbClr val="C00000"/>
                </a:solidFill>
              </a:rPr>
              <a:t>Regression</a:t>
            </a:r>
            <a:endParaRPr lang="en-US" dirty="0">
              <a:solidFill>
                <a:srgbClr val="C00000"/>
              </a:solidFill>
            </a:endParaRPr>
          </a:p>
        </p:txBody>
      </p:sp>
      <p:sp>
        <p:nvSpPr>
          <p:cNvPr id="3" name="Content Placeholder 2">
            <a:extLst>
              <a:ext uri="{FF2B5EF4-FFF2-40B4-BE49-F238E27FC236}">
                <a16:creationId xmlns:a16="http://schemas.microsoft.com/office/drawing/2014/main" id="{53721A84-9B1B-C743-9379-F6696FE7BEE5}"/>
              </a:ext>
            </a:extLst>
          </p:cNvPr>
          <p:cNvSpPr>
            <a:spLocks noGrp="1"/>
          </p:cNvSpPr>
          <p:nvPr>
            <p:ph idx="1"/>
          </p:nvPr>
        </p:nvSpPr>
        <p:spPr/>
        <p:txBody>
          <a:bodyPr/>
          <a:lstStyle/>
          <a:p>
            <a:r>
              <a:rPr lang="en-US" altLang="zh-CN" sz="1800" i="1" dirty="0"/>
              <a:t>Someone</a:t>
            </a:r>
            <a:r>
              <a:rPr lang="zh-CN" altLang="en-US" sz="1800" i="1" dirty="0"/>
              <a:t> </a:t>
            </a:r>
            <a:r>
              <a:rPr lang="en-US" altLang="zh-CN" sz="1800" i="1" dirty="0"/>
              <a:t>called</a:t>
            </a:r>
            <a:r>
              <a:rPr lang="zh-CN" altLang="en-US" sz="1800" i="1" dirty="0"/>
              <a:t> </a:t>
            </a:r>
            <a:r>
              <a:rPr lang="en-US" altLang="zh-CN" sz="1800" i="1" dirty="0"/>
              <a:t>‘LR’</a:t>
            </a:r>
            <a:r>
              <a:rPr lang="zh-CN" altLang="en-US" sz="1800" i="1" dirty="0"/>
              <a:t> </a:t>
            </a:r>
            <a:r>
              <a:rPr lang="en-US" altLang="zh-CN" sz="1800" i="1" dirty="0"/>
              <a:t>model.</a:t>
            </a:r>
            <a:r>
              <a:rPr lang="zh-CN" altLang="en-US" sz="1800" i="1" dirty="0"/>
              <a:t> </a:t>
            </a:r>
            <a:endParaRPr lang="en-US" altLang="zh-CN" sz="1800" i="1" dirty="0"/>
          </a:p>
          <a:p>
            <a:endParaRPr lang="en-US" dirty="0"/>
          </a:p>
        </p:txBody>
      </p:sp>
      <p:pic>
        <p:nvPicPr>
          <p:cNvPr id="4" name="Picture 3">
            <a:extLst>
              <a:ext uri="{FF2B5EF4-FFF2-40B4-BE49-F238E27FC236}">
                <a16:creationId xmlns:a16="http://schemas.microsoft.com/office/drawing/2014/main" id="{E3B1C4E2-9CD3-E64F-A33B-83A084FF458C}"/>
              </a:ext>
            </a:extLst>
          </p:cNvPr>
          <p:cNvPicPr>
            <a:picLocks noChangeAspect="1"/>
          </p:cNvPicPr>
          <p:nvPr/>
        </p:nvPicPr>
        <p:blipFill>
          <a:blip r:embed="rId2"/>
          <a:stretch>
            <a:fillRect/>
          </a:stretch>
        </p:blipFill>
        <p:spPr>
          <a:xfrm>
            <a:off x="1854602" y="2246614"/>
            <a:ext cx="6721849" cy="4246261"/>
          </a:xfrm>
          <a:prstGeom prst="rect">
            <a:avLst/>
          </a:prstGeom>
        </p:spPr>
      </p:pic>
    </p:spTree>
    <p:extLst>
      <p:ext uri="{BB962C8B-B14F-4D97-AF65-F5344CB8AC3E}">
        <p14:creationId xmlns:p14="http://schemas.microsoft.com/office/powerpoint/2010/main" val="421023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48B4-5FA4-CD4D-8B8B-7986CFAF5CB8}"/>
              </a:ext>
            </a:extLst>
          </p:cNvPr>
          <p:cNvSpPr>
            <a:spLocks noGrp="1"/>
          </p:cNvSpPr>
          <p:nvPr>
            <p:ph type="title"/>
          </p:nvPr>
        </p:nvSpPr>
        <p:spPr/>
        <p:txBody>
          <a:bodyPr/>
          <a:lstStyle/>
          <a:p>
            <a:r>
              <a:rPr lang="en-US" altLang="zh-CN" dirty="0">
                <a:solidFill>
                  <a:srgbClr val="C00000"/>
                </a:solidFill>
              </a:rPr>
              <a:t>Mean</a:t>
            </a:r>
            <a:r>
              <a:rPr lang="zh-CN" altLang="en-US" dirty="0">
                <a:solidFill>
                  <a:srgbClr val="C00000"/>
                </a:solidFill>
              </a:rPr>
              <a:t> </a:t>
            </a:r>
            <a:r>
              <a:rPr lang="en-US" altLang="zh-CN" dirty="0">
                <a:solidFill>
                  <a:srgbClr val="C00000"/>
                </a:solidFill>
              </a:rPr>
              <a:t>Squared</a:t>
            </a:r>
            <a:r>
              <a:rPr lang="zh-CN" altLang="en-US" dirty="0">
                <a:solidFill>
                  <a:srgbClr val="C00000"/>
                </a:solidFill>
              </a:rPr>
              <a:t> </a:t>
            </a:r>
            <a:r>
              <a:rPr lang="en-US" altLang="zh-CN" dirty="0">
                <a:solidFill>
                  <a:srgbClr val="C00000"/>
                </a:solidFill>
              </a:rPr>
              <a:t>Error</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F8775-ED43-EE42-9582-161DA7CB07F7}"/>
                  </a:ext>
                </a:extLst>
              </p:cNvPr>
              <p:cNvSpPr>
                <a:spLocks noGrp="1"/>
              </p:cNvSpPr>
              <p:nvPr>
                <p:ph idx="1"/>
              </p:nvPr>
            </p:nvSpPr>
            <p:spPr/>
            <p:txBody>
              <a:bodyPr/>
              <a:lstStyle/>
              <a:p>
                <a:endParaRPr lang="en-US" dirty="0"/>
              </a:p>
              <a:p>
                <a:pPr marL="0" indent="0">
                  <a:buNone/>
                </a:pPr>
                <a:endParaRPr lang="en-US" dirty="0"/>
              </a:p>
              <a:p>
                <a:pPr marL="0" indent="0">
                  <a:buNone/>
                </a:pPr>
                <a:endParaRPr lang="en-US" dirty="0"/>
              </a:p>
              <a:p>
                <a14:m>
                  <m:oMath xmlns:m="http://schemas.openxmlformats.org/officeDocument/2006/math">
                    <m:r>
                      <a:rPr lang="en-US" altLang="zh-CN" b="0" i="1" smtClean="0">
                        <a:latin typeface="Cambria Math" panose="02040503050406030204" pitchFamily="18" charset="0"/>
                      </a:rPr>
                      <m:t>𝑀𝑒𝑎𝑛𝑆𝑞𝑢𝑎𝑟𝑒𝑑𝐸𝑟𝑟𝑜𝑟</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r>
                      <a:rPr lang="zh-CN" altLang="en-US" b="0" i="1" smtClean="0">
                        <a:latin typeface="Cambria Math" panose="02040503050406030204" pitchFamily="18" charset="0"/>
                      </a:rPr>
                      <m:t> </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e>
                      <m:sup>
                        <m:r>
                          <a:rPr lang="en-US" altLang="zh-CN" b="0" i="1" smtClean="0">
                            <a:latin typeface="Cambria Math" panose="02040503050406030204" pitchFamily="18" charset="0"/>
                          </a:rPr>
                          <m:t>2</m:t>
                        </m:r>
                      </m:sup>
                    </m:sSup>
                  </m:oMath>
                </a14:m>
                <a:endParaRPr lang="en-US" altLang="zh-CN" b="0" dirty="0"/>
              </a:p>
              <a:p>
                <a:r>
                  <a:rPr lang="en-US" altLang="zh-CN" dirty="0"/>
                  <a:t>Convex</a:t>
                </a:r>
                <a:r>
                  <a:rPr lang="zh-CN" altLang="en-US" dirty="0"/>
                  <a:t> </a:t>
                </a:r>
                <a:r>
                  <a:rPr lang="en-US" altLang="zh-CN" dirty="0"/>
                  <a:t>Function</a:t>
                </a:r>
                <a:r>
                  <a:rPr lang="zh-CN" altLang="en-US" dirty="0"/>
                  <a:t> </a:t>
                </a:r>
                <a:endParaRPr lang="en-US" altLang="zh-CN" b="0" dirty="0"/>
              </a:p>
            </p:txBody>
          </p:sp>
        </mc:Choice>
        <mc:Fallback xmlns="">
          <p:sp>
            <p:nvSpPr>
              <p:cNvPr id="3" name="Content Placeholder 2">
                <a:extLst>
                  <a:ext uri="{FF2B5EF4-FFF2-40B4-BE49-F238E27FC236}">
                    <a16:creationId xmlns:a16="http://schemas.microsoft.com/office/drawing/2014/main" id="{810F8775-ED43-EE42-9582-161DA7CB07F7}"/>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87178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037A-7603-7D4A-BCAF-18B45CD937E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F431C70-3A0F-DE42-9BF7-25028434F5D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A5E0D9-532C-684E-8C1D-65304567ADD5}"/>
              </a:ext>
            </a:extLst>
          </p:cNvPr>
          <p:cNvPicPr>
            <a:picLocks noChangeAspect="1"/>
          </p:cNvPicPr>
          <p:nvPr/>
        </p:nvPicPr>
        <p:blipFill>
          <a:blip r:embed="rId2"/>
          <a:stretch>
            <a:fillRect/>
          </a:stretch>
        </p:blipFill>
        <p:spPr>
          <a:xfrm>
            <a:off x="1716912" y="2699142"/>
            <a:ext cx="4379088" cy="2604303"/>
          </a:xfrm>
          <a:prstGeom prst="rect">
            <a:avLst/>
          </a:prstGeom>
        </p:spPr>
      </p:pic>
      <p:pic>
        <p:nvPicPr>
          <p:cNvPr id="5" name="Picture 4">
            <a:extLst>
              <a:ext uri="{FF2B5EF4-FFF2-40B4-BE49-F238E27FC236}">
                <a16:creationId xmlns:a16="http://schemas.microsoft.com/office/drawing/2014/main" id="{98275921-F5DA-C143-9B83-0B4857AEDEDA}"/>
              </a:ext>
            </a:extLst>
          </p:cNvPr>
          <p:cNvPicPr>
            <a:picLocks noChangeAspect="1"/>
          </p:cNvPicPr>
          <p:nvPr/>
        </p:nvPicPr>
        <p:blipFill>
          <a:blip r:embed="rId3"/>
          <a:stretch>
            <a:fillRect/>
          </a:stretch>
        </p:blipFill>
        <p:spPr>
          <a:xfrm>
            <a:off x="5841114" y="2597813"/>
            <a:ext cx="5132890" cy="3056336"/>
          </a:xfrm>
          <a:prstGeom prst="rect">
            <a:avLst/>
          </a:prstGeom>
        </p:spPr>
      </p:pic>
    </p:spTree>
    <p:extLst>
      <p:ext uri="{BB962C8B-B14F-4D97-AF65-F5344CB8AC3E}">
        <p14:creationId xmlns:p14="http://schemas.microsoft.com/office/powerpoint/2010/main" val="147535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D37C-11EA-2F4F-8A43-00A67194DA44}"/>
              </a:ext>
            </a:extLst>
          </p:cNvPr>
          <p:cNvSpPr>
            <a:spLocks noGrp="1"/>
          </p:cNvSpPr>
          <p:nvPr>
            <p:ph type="title"/>
          </p:nvPr>
        </p:nvSpPr>
        <p:spPr/>
        <p:txBody>
          <a:bodyPr/>
          <a:lstStyle/>
          <a:p>
            <a:r>
              <a:rPr lang="en-US" altLang="zh-CN" dirty="0"/>
              <a:t>Gradient</a:t>
            </a:r>
            <a:r>
              <a:rPr lang="zh-CN" altLang="en-US" dirty="0"/>
              <a:t> </a:t>
            </a:r>
            <a:r>
              <a:rPr lang="en-US" altLang="zh-CN" dirty="0"/>
              <a:t>Descent</a:t>
            </a:r>
            <a:r>
              <a:rPr lang="zh-CN" altLang="en-US" dirty="0"/>
              <a:t> </a:t>
            </a:r>
            <a:endParaRPr lang="en-US" dirty="0"/>
          </a:p>
        </p:txBody>
      </p:sp>
      <p:sp>
        <p:nvSpPr>
          <p:cNvPr id="3" name="Content Placeholder 2">
            <a:extLst>
              <a:ext uri="{FF2B5EF4-FFF2-40B4-BE49-F238E27FC236}">
                <a16:creationId xmlns:a16="http://schemas.microsoft.com/office/drawing/2014/main" id="{8E398A7C-E43D-3E40-8B73-22DCCF7BC5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2E514F-A5D7-CC4E-8D27-148CD1C8A4F4}"/>
              </a:ext>
            </a:extLst>
          </p:cNvPr>
          <p:cNvPicPr>
            <a:picLocks noChangeAspect="1"/>
          </p:cNvPicPr>
          <p:nvPr/>
        </p:nvPicPr>
        <p:blipFill>
          <a:blip r:embed="rId2"/>
          <a:stretch>
            <a:fillRect/>
          </a:stretch>
        </p:blipFill>
        <p:spPr>
          <a:xfrm>
            <a:off x="1503663" y="2453834"/>
            <a:ext cx="7926230" cy="3283292"/>
          </a:xfrm>
          <a:prstGeom prst="rect">
            <a:avLst/>
          </a:prstGeom>
        </p:spPr>
      </p:pic>
    </p:spTree>
    <p:extLst>
      <p:ext uri="{BB962C8B-B14F-4D97-AF65-F5344CB8AC3E}">
        <p14:creationId xmlns:p14="http://schemas.microsoft.com/office/powerpoint/2010/main" val="230443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EDF9-C43B-AA42-96DF-A8DF649BBD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0E2A09-2F00-E745-B339-E294A22950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72989F-5D7A-6C4E-9DF3-0A1E6E6A07A4}"/>
              </a:ext>
            </a:extLst>
          </p:cNvPr>
          <p:cNvPicPr>
            <a:picLocks noChangeAspect="1"/>
          </p:cNvPicPr>
          <p:nvPr/>
        </p:nvPicPr>
        <p:blipFill>
          <a:blip r:embed="rId2"/>
          <a:stretch>
            <a:fillRect/>
          </a:stretch>
        </p:blipFill>
        <p:spPr>
          <a:xfrm>
            <a:off x="1756298" y="2187615"/>
            <a:ext cx="7577874" cy="3784399"/>
          </a:xfrm>
          <a:prstGeom prst="rect">
            <a:avLst/>
          </a:prstGeom>
        </p:spPr>
      </p:pic>
    </p:spTree>
    <p:extLst>
      <p:ext uri="{BB962C8B-B14F-4D97-AF65-F5344CB8AC3E}">
        <p14:creationId xmlns:p14="http://schemas.microsoft.com/office/powerpoint/2010/main" val="1448657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TotalTime>
  <Words>654</Words>
  <Application>Microsoft Macintosh PowerPoint</Application>
  <PresentationFormat>Widescreen</PresentationFormat>
  <Paragraphs>110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Artificial Intelligence For NLP   Lesson- 08 - 09</vt:lpstr>
      <vt:lpstr>Review</vt:lpstr>
      <vt:lpstr>Outline</vt:lpstr>
      <vt:lpstr>Supervised Learning</vt:lpstr>
      <vt:lpstr>Linear Regression &amp; Logistic Regression</vt:lpstr>
      <vt:lpstr>Mean Squared Error</vt:lpstr>
      <vt:lpstr>PowerPoint Presentation</vt:lpstr>
      <vt:lpstr>Gradient Descent </vt:lpstr>
      <vt:lpstr>PowerPoint Presentation</vt:lpstr>
      <vt:lpstr>PowerPoint Presentation</vt:lpstr>
      <vt:lpstr>Practical Concerns</vt:lpstr>
      <vt:lpstr>PowerPoint Presentation</vt:lpstr>
      <vt:lpstr>Feature function </vt:lpstr>
      <vt:lpstr>Scikit-learning</vt:lpstr>
      <vt:lpstr>Logistic Regression</vt:lpstr>
      <vt:lpstr>Loss Function and Gradient Descent </vt:lpstr>
      <vt:lpstr>K-Nearest-Neighbors </vt:lpstr>
      <vt:lpstr>KNN</vt:lpstr>
      <vt:lpstr>Support Vector Machine</vt:lpstr>
      <vt:lpstr>Kernel Function</vt:lpstr>
      <vt:lpstr>PowerPoint Presentation</vt:lpstr>
      <vt:lpstr>Unbalance Problem</vt:lpstr>
      <vt:lpstr>Important of Preprocessing</vt:lpstr>
      <vt:lpstr>Bayes &amp; Gaussian Bayesian Classifier </vt:lpstr>
      <vt:lpstr>Decision Tree</vt:lpstr>
      <vt:lpstr>Random Forest </vt:lpstr>
      <vt:lpstr>Random Forest </vt:lpstr>
      <vt:lpstr>Random Forest </vt:lpstr>
      <vt:lpstr>XGBoost</vt:lpstr>
      <vt:lpstr>K-means Cluster</vt:lpstr>
      <vt:lpstr>Embedding Cluster</vt:lpstr>
      <vt:lpstr>Semi Supervised &amp; Activate Learning</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For NLP – Lesson 09</dc:title>
  <dc:creator>gao minquan</dc:creator>
  <cp:lastModifiedBy>Min Quan Gao</cp:lastModifiedBy>
  <cp:revision>55</cp:revision>
  <cp:lastPrinted>2019-01-13T04:25:37Z</cp:lastPrinted>
  <dcterms:created xsi:type="dcterms:W3CDTF">2019-01-05T05:49:25Z</dcterms:created>
  <dcterms:modified xsi:type="dcterms:W3CDTF">2019-05-26T03:42:26Z</dcterms:modified>
</cp:coreProperties>
</file>